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Montserrat SemiBold"/>
      <p:regular r:id="rId42"/>
      <p:bold r:id="rId43"/>
      <p:italic r:id="rId44"/>
      <p:boldItalic r:id="rId45"/>
    </p:embeddedFont>
    <p:embeddedFont>
      <p:font typeface="Merriweather Light"/>
      <p:regular r:id="rId46"/>
      <p:bold r:id="rId47"/>
      <p:italic r:id="rId48"/>
      <p:boldItalic r:id="rId49"/>
    </p:embeddedFont>
    <p:embeddedFont>
      <p:font typeface="Montserrat"/>
      <p:regular r:id="rId50"/>
      <p:bold r:id="rId51"/>
      <p:italic r:id="rId52"/>
      <p:boldItalic r:id="rId53"/>
    </p:embeddedFont>
    <p:embeddedFont>
      <p:font typeface="Open Sans SemiBold"/>
      <p:regular r:id="rId54"/>
      <p:bold r:id="rId55"/>
      <p:italic r:id="rId56"/>
      <p:boldItalic r:id="rId57"/>
    </p:embeddedFont>
    <p:embeddedFont>
      <p:font typeface="Vidaloka"/>
      <p:regular r:id="rId58"/>
    </p:embeddedFont>
    <p:embeddedFont>
      <p:font typeface="Russo One"/>
      <p:regular r:id="rId59"/>
    </p:embeddedFont>
    <p:embeddedFont>
      <p:font typeface="Mako"/>
      <p:regular r:id="rId60"/>
    </p:embeddedFont>
    <p:embeddedFont>
      <p:font typeface="Roboto Mono"/>
      <p:regular r:id="rId61"/>
      <p:bold r:id="rId62"/>
      <p:italic r:id="rId63"/>
      <p:boldItalic r:id="rId64"/>
    </p:embeddedFont>
    <p:embeddedFont>
      <p:font typeface="Crimson Text"/>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MontserratSemiBold-regular.fntdata"/><Relationship Id="rId41" Type="http://schemas.openxmlformats.org/officeDocument/2006/relationships/slide" Target="slides/slide37.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MerriweatherLight-regular.fntdata"/><Relationship Id="rId45"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Light-italic.fntdata"/><Relationship Id="rId47" Type="http://schemas.openxmlformats.org/officeDocument/2006/relationships/font" Target="fonts/MerriweatherLight-bold.fntdata"/><Relationship Id="rId49" Type="http://schemas.openxmlformats.org/officeDocument/2006/relationships/font" Target="fonts/Merriweather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OpenSans-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6.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8.xml"/><Relationship Id="rId66" Type="http://schemas.openxmlformats.org/officeDocument/2006/relationships/font" Target="fonts/CrimsonText-bold.fntdata"/><Relationship Id="rId21" Type="http://schemas.openxmlformats.org/officeDocument/2006/relationships/slide" Target="slides/slide17.xml"/><Relationship Id="rId65" Type="http://schemas.openxmlformats.org/officeDocument/2006/relationships/font" Target="fonts/CrimsonText-regular.fntdata"/><Relationship Id="rId24" Type="http://schemas.openxmlformats.org/officeDocument/2006/relationships/slide" Target="slides/slide20.xml"/><Relationship Id="rId68" Type="http://schemas.openxmlformats.org/officeDocument/2006/relationships/font" Target="fonts/CrimsonText-boldItalic.fntdata"/><Relationship Id="rId23" Type="http://schemas.openxmlformats.org/officeDocument/2006/relationships/slide" Target="slides/slide19.xml"/><Relationship Id="rId67" Type="http://schemas.openxmlformats.org/officeDocument/2006/relationships/font" Target="fonts/CrimsonText-italic.fntdata"/><Relationship Id="rId60" Type="http://schemas.openxmlformats.org/officeDocument/2006/relationships/font" Target="fonts/Mako-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7.xml"/><Relationship Id="rId55" Type="http://schemas.openxmlformats.org/officeDocument/2006/relationships/font" Target="fonts/OpenSansSemiBold-bold.fntdata"/><Relationship Id="rId10" Type="http://schemas.openxmlformats.org/officeDocument/2006/relationships/slide" Target="slides/slide6.xml"/><Relationship Id="rId54" Type="http://schemas.openxmlformats.org/officeDocument/2006/relationships/font" Target="fonts/OpenSansSemiBold-regular.fntdata"/><Relationship Id="rId13" Type="http://schemas.openxmlformats.org/officeDocument/2006/relationships/slide" Target="slides/slide9.xml"/><Relationship Id="rId57" Type="http://schemas.openxmlformats.org/officeDocument/2006/relationships/font" Target="fonts/OpenSansSemiBold-boldItalic.fntdata"/><Relationship Id="rId12" Type="http://schemas.openxmlformats.org/officeDocument/2006/relationships/slide" Target="slides/slide8.xml"/><Relationship Id="rId56" Type="http://schemas.openxmlformats.org/officeDocument/2006/relationships/font" Target="fonts/OpenSansSemiBold-italic.fntdata"/><Relationship Id="rId15" Type="http://schemas.openxmlformats.org/officeDocument/2006/relationships/slide" Target="slides/slide11.xml"/><Relationship Id="rId59" Type="http://schemas.openxmlformats.org/officeDocument/2006/relationships/font" Target="fonts/RussoOne-regular.fntdata"/><Relationship Id="rId14" Type="http://schemas.openxmlformats.org/officeDocument/2006/relationships/slide" Target="slides/slide10.xml"/><Relationship Id="rId58" Type="http://schemas.openxmlformats.org/officeDocument/2006/relationships/font" Target="fonts/Vidalok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90d871c19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90d871c19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90d871c19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90d871c19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Reuters is a news agency company. Most true news were sourced from Reuters and fake news were mostly sourced from twitter.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9f17a29b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9f17a29b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47s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9eafcdd6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9eafcdd6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bullets, make more visually appealing.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a775a3f4d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a775a3f4d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a775a3f4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a775a3f4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a775a3f4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a775a3f4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a775a3f4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a775a3f4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775a3f4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775a3f4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9f17a29b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9f17a29b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57s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 this slide / create timeline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9f53c253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9f53c253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9f53c253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9f53c253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a775a3f4d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a775a3f4d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a775a3f4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a775a3f4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a775a3f4d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a775a3f4d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a775a3f4d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a775a3f4d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a775a3f4d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a775a3f4d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words are extremely common words such as “the”, “is’, “and” and “in”. These words do not contain much meaning.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9f26b6549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9f26b6549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9f26b6549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9f26b6549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9eafcdd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9eafcdd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 audience which one is real or fake instead of stating. Give audience time to engage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And diving into a more </a:t>
            </a:r>
            <a:r>
              <a:rPr lang="en"/>
              <a:t>nuanced</a:t>
            </a:r>
            <a:r>
              <a:rPr lang="en"/>
              <a:t> approach, we choose to use BERT because it reads text </a:t>
            </a:r>
            <a:r>
              <a:rPr lang="en"/>
              <a:t>bidirectionally meaning it captures both factual tone and any misleading cues. So, after we finished cleaning our data and preprocessed it, the results we got back really showed us how important high quality inputted data is to make a model successful. Which was not what we accomplished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when we trained BERT using a sample of 5k articles and in the first round of training, we saw a 98% accuracy rate which is way too high so this raises suspicions for us. So, we’re aware that this reflected a data leakage. To combat this issue, we decided to look back into our data cleaning and feature engineering. We discussed, dropping the subject column, not removing stop words for BERT because it might hurt the model rather than help it, and we considered removing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on the brighter note, when the model was training the second round of it showed a 99% accuracy rate which shows the model improving so hopefully after we fixed some data leakage, we can have a better evaluation of how our model is actually doing.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IGNORE IGNORE IGNORE IGNORE IGNORE IGNORE IGNORE IGNORE IGNORE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BERT reads text bidirectionally, meaning it captures both factual tone and misleading cues (ideal for nuance articles to be trained by)</a:t>
            </a:r>
            <a:endParaRPr/>
          </a:p>
          <a:p>
            <a:pPr indent="-298450" lvl="0" marL="457200" rtl="0" algn="l">
              <a:spcBef>
                <a:spcPts val="0"/>
              </a:spcBef>
              <a:spcAft>
                <a:spcPts val="0"/>
              </a:spcAft>
              <a:buSzPts val="1100"/>
              <a:buChar char="●"/>
            </a:pPr>
            <a:r>
              <a:rPr lang="en"/>
              <a:t>we should drop the subject column (I remember we decided to reinstate this but there is a lot of political news which makes it easy for the model to catch up on the fake/true news)</a:t>
            </a:r>
            <a:endParaRPr/>
          </a:p>
          <a:p>
            <a:pPr indent="-298450" lvl="0" marL="457200" rtl="0" algn="l">
              <a:spcBef>
                <a:spcPts val="0"/>
              </a:spcBef>
              <a:spcAft>
                <a:spcPts val="0"/>
              </a:spcAft>
              <a:buSzPts val="1100"/>
              <a:buChar char="●"/>
            </a:pPr>
            <a:r>
              <a:rPr lang="en"/>
              <a:t>removing stop words consideration, after doing some research it seems like removing stop words is hurting the BERT model's training so we should consider cloning and having a seperate dataframe dedicated to BERT (or use the one where stop words aren't removed) : text_for_bert</a:t>
            </a:r>
            <a:endParaRPr/>
          </a:p>
          <a:p>
            <a:pPr indent="-298450" lvl="0" marL="457200" rtl="0" algn="l">
              <a:spcBef>
                <a:spcPts val="0"/>
              </a:spcBef>
              <a:spcAft>
                <a:spcPts val="0"/>
              </a:spcAft>
              <a:buSzPts val="1100"/>
              <a:buChar char="●"/>
            </a:pPr>
            <a:r>
              <a:rPr lang="en"/>
              <a:t>thoughts on removing: location/social media handles</a:t>
            </a:r>
            <a:endParaRPr/>
          </a:p>
          <a:p>
            <a:pPr indent="-298450" lvl="0" marL="457200" rtl="0" algn="l">
              <a:spcBef>
                <a:spcPts val="0"/>
              </a:spcBef>
              <a:spcAft>
                <a:spcPts val="0"/>
              </a:spcAft>
              <a:buSzPts val="1100"/>
              <a:buChar char="●"/>
            </a:pPr>
            <a:r>
              <a:rPr lang="en"/>
              <a:t>ngrams showed that the fake news articles also had image urls and some videos which does not help us in any way so thoughts on removing them?</a:t>
            </a:r>
            <a:endParaRPr/>
          </a:p>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Our goal in this project is to build a model capable of </a:t>
            </a:r>
            <a:r>
              <a:rPr lang="en"/>
              <a:t>detecting</a:t>
            </a:r>
            <a:r>
              <a:rPr lang="en"/>
              <a:t> misleading/fabricated articles with high </a:t>
            </a:r>
            <a:r>
              <a:rPr lang="en"/>
              <a:t>accuracy</a:t>
            </a:r>
            <a:r>
              <a:rPr lang="en"/>
              <a:t> and trust. We chose BERT because of its </a:t>
            </a:r>
            <a:r>
              <a:rPr lang="en"/>
              <a:t>ability</a:t>
            </a:r>
            <a:r>
              <a:rPr lang="en"/>
              <a:t> to read text bidirectionally. This allows it to capture subtle information patterns and emotional tones which is crucial for recognizing both blatant and nuance fake news. Unlike other traditional methods that only focuses on word frequency (TF-IDF), BERT understands the context and sentiment behind the words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Why BERT:</a:t>
            </a:r>
            <a:endParaRPr>
              <a:solidFill>
                <a:schemeClr val="dk1"/>
              </a:solidFill>
            </a:endParaRPr>
          </a:p>
          <a:p>
            <a:pPr indent="0" lvl="0" marL="0" rtl="0" algn="l">
              <a:spcBef>
                <a:spcPts val="0"/>
              </a:spcBef>
              <a:spcAft>
                <a:spcPts val="0"/>
              </a:spcAft>
              <a:buNone/>
            </a:pPr>
            <a:r>
              <a:rPr lang="en">
                <a:solidFill>
                  <a:schemeClr val="dk1"/>
                </a:solidFill>
              </a:rPr>
              <a:t>We chose BERT because it can better understand context rather than simply focusing on keywords. This is essential for fake news detection, where the same words in different contexts can mean something entirely different. BERT helps us distinguish subtle misinformation cues in long-form text, which is much harder for simpler models to capture.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Model:</a:t>
            </a:r>
            <a:endParaRPr>
              <a:solidFill>
                <a:schemeClr val="dk1"/>
              </a:solidFill>
            </a:endParaRPr>
          </a:p>
          <a:p>
            <a:pPr indent="0" lvl="0" marL="0" rtl="0" algn="l">
              <a:spcBef>
                <a:spcPts val="0"/>
              </a:spcBef>
              <a:spcAft>
                <a:spcPts val="0"/>
              </a:spcAft>
              <a:buNone/>
            </a:pPr>
            <a:r>
              <a:rPr lang="en">
                <a:solidFill>
                  <a:schemeClr val="dk1"/>
                </a:solidFill>
              </a:rPr>
              <a:t>We're using the bert-base-uncased model pre-trained by Google. We started by training on only 5,000 samples to speed up development. In the first round of training, we saw 98% accuracy. However, we’re aware that this might reflect data leakage, especially after seeing high accuracy early on. We’re actively addressing this by refining the dataset and re-training with more balanced data.</a:t>
            </a:r>
            <a:endParaRPr>
              <a:solidFill>
                <a:schemeClr val="dk1"/>
              </a:solidFill>
            </a:endParaRPr>
          </a:p>
          <a:p>
            <a:pPr indent="0" lvl="0" marL="0" rtl="0" algn="l">
              <a:spcBef>
                <a:spcPts val="0"/>
              </a:spcBef>
              <a:spcAft>
                <a:spcPts val="0"/>
              </a:spcAft>
              <a:buNone/>
            </a:pPr>
            <a:r>
              <a:rPr lang="en"/>
              <a:t>Our experience:</a:t>
            </a:r>
            <a:endParaRPr/>
          </a:p>
          <a:p>
            <a:pPr indent="0" lvl="0" marL="0" rtl="0" algn="l">
              <a:spcBef>
                <a:spcPts val="0"/>
              </a:spcBef>
              <a:spcAft>
                <a:spcPts val="0"/>
              </a:spcAft>
              <a:buNone/>
            </a:pPr>
            <a:r>
              <a:rPr lang="en"/>
              <a:t>After we cleaned and preprocessed our data, we saw that BERT’s success is highly dependent on high quality </a:t>
            </a:r>
            <a:r>
              <a:rPr lang="en"/>
              <a:t>input</a:t>
            </a:r>
            <a:r>
              <a:rPr lang="en"/>
              <a:t>.</a:t>
            </a:r>
            <a:endParaRPr/>
          </a:p>
          <a:p>
            <a:pPr indent="-298450" lvl="0" marL="457200" rtl="0" algn="l">
              <a:spcBef>
                <a:spcPts val="0"/>
              </a:spcBef>
              <a:spcAft>
                <a:spcPts val="0"/>
              </a:spcAft>
              <a:buClr>
                <a:schemeClr val="dk1"/>
              </a:buClr>
              <a:buSzPts val="1100"/>
              <a:buChar char="●"/>
            </a:pPr>
            <a:r>
              <a:rPr lang="en">
                <a:solidFill>
                  <a:schemeClr val="dk1"/>
                </a:solidFill>
              </a:rPr>
              <a:t>Example: We masked URLs because fake news often contained external links, which could have led to data leakage if it remained unmasked. Since, fake news articles in our dataset were often recognized simply because they contain URLs, this is not a pattern that we want BERT to learn. So, instead of masking we decided to remove them entirely so the model can focus more on the sentiment and meaning behind the text.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using the bert-base-uncased model pre-trained by Google. After we cleaned and preprocessed our data, we saw that BERT’s success is highly dependent on high quality input because we realized we needed to re-visit cleaning data and our feature engineering. Because in the first round of training, we saw 99% accuracy which suggests overfitting and data leakage. We decided to tackle this problem by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actively addressing this by refining the dataset and re-training with more balanced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90d9a082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90d9a082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1:22</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90d9a082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90d9a082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diving into a more nuanced approach, we choose to use BERT because it reads text bidirectionally meaning it captures both factual tone and any misleading cues. So, after we finished cleaning our data and preprocessed it, the results we got back really showed us how important high quality inputted data is to make a model successful. Which was not what we accomplished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when we trained BERT using a sample of 5k articles and in the first round of training, we saw a 98% accuracy rate which is way too high so this raises suspicions for us. So, we’re aware that this reflected a data leakage. To combat this issue, we decided to look back into our data cleaning and feature engineering. We discussed, dropping the subject column, not removing stop words for BERT because it might hurt the model rather than help it, and we considered removing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on the brighter note, when the model was training the second round of it showed a 99% accuracy rate which shows the model improving so hopefully after we fixed some data leakage, we can have a better evaluation of how our model is actually doing.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IGNORE IGNORE IGNORE IGNORE IGNORE IGNORE IGNORE IGNORE IGNORE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BERT reads text bidirectionally, meaning it captures both factual tone and misleading cues (ideal for nuance articles to be trained by)</a:t>
            </a:r>
            <a:endParaRPr/>
          </a:p>
          <a:p>
            <a:pPr indent="-298450" lvl="0" marL="457200" rtl="0" algn="l">
              <a:spcBef>
                <a:spcPts val="0"/>
              </a:spcBef>
              <a:spcAft>
                <a:spcPts val="0"/>
              </a:spcAft>
              <a:buSzPts val="1100"/>
              <a:buChar char="●"/>
            </a:pPr>
            <a:r>
              <a:rPr lang="en"/>
              <a:t>we should drop the subject column (I remember we decided to reinstate this but there is a lot of political news which makes it easy for the model to catch up on the fake/true news)</a:t>
            </a:r>
            <a:endParaRPr/>
          </a:p>
          <a:p>
            <a:pPr indent="-298450" lvl="0" marL="457200" rtl="0" algn="l">
              <a:spcBef>
                <a:spcPts val="0"/>
              </a:spcBef>
              <a:spcAft>
                <a:spcPts val="0"/>
              </a:spcAft>
              <a:buSzPts val="1100"/>
              <a:buChar char="●"/>
            </a:pPr>
            <a:r>
              <a:rPr lang="en"/>
              <a:t>removing stop words consideration, after doing some research it seems like removing stop words is hurting the BERT model's training so we should consider cloning and having a seperate dataframe dedicated to BERT (or use the one where stop words aren't removed) : text_for_bert</a:t>
            </a:r>
            <a:endParaRPr/>
          </a:p>
          <a:p>
            <a:pPr indent="-298450" lvl="0" marL="457200" rtl="0" algn="l">
              <a:spcBef>
                <a:spcPts val="0"/>
              </a:spcBef>
              <a:spcAft>
                <a:spcPts val="0"/>
              </a:spcAft>
              <a:buSzPts val="1100"/>
              <a:buChar char="●"/>
            </a:pPr>
            <a:r>
              <a:rPr lang="en"/>
              <a:t>thoughts on removing: location/social media handles</a:t>
            </a:r>
            <a:endParaRPr/>
          </a:p>
          <a:p>
            <a:pPr indent="-298450" lvl="0" marL="457200" rtl="0" algn="l">
              <a:spcBef>
                <a:spcPts val="0"/>
              </a:spcBef>
              <a:spcAft>
                <a:spcPts val="0"/>
              </a:spcAft>
              <a:buSzPts val="1100"/>
              <a:buChar char="●"/>
            </a:pPr>
            <a:r>
              <a:rPr lang="en"/>
              <a:t>ngrams showed that the fake news articles also had image urls and some videos which does not help us in any way so thoughts on removing them?</a:t>
            </a:r>
            <a:endParaRPr/>
          </a:p>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Our goal in this project is to build a model capable of detecting misleading/fabricated articles with high accuracy and trust. We chose BERT because of its ability to read text bidirectionally. This allows it to capture subtle information patterns and emotional tones which is crucial for recognizing both blatant and nuance fake news. Unlike other traditional methods that only focuses on word frequency (TF-IDF), BERT understands the context and sentiment behind the words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Why BERT:</a:t>
            </a:r>
            <a:endParaRPr>
              <a:solidFill>
                <a:schemeClr val="dk1"/>
              </a:solidFill>
            </a:endParaRPr>
          </a:p>
          <a:p>
            <a:pPr indent="0" lvl="0" marL="0" rtl="0" algn="l">
              <a:spcBef>
                <a:spcPts val="0"/>
              </a:spcBef>
              <a:spcAft>
                <a:spcPts val="0"/>
              </a:spcAft>
              <a:buNone/>
            </a:pPr>
            <a:r>
              <a:rPr lang="en">
                <a:solidFill>
                  <a:schemeClr val="dk1"/>
                </a:solidFill>
              </a:rPr>
              <a:t>We chose BERT because it can better understand context rather than simply focusing on keywords. This is essential for fake news detection, where the same words in different contexts can mean something entirely different. BERT helps us distinguish subtle misinformation cues in long-form text, which is much harder for simpler models to capture.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Model:</a:t>
            </a:r>
            <a:endParaRPr>
              <a:solidFill>
                <a:schemeClr val="dk1"/>
              </a:solidFill>
            </a:endParaRPr>
          </a:p>
          <a:p>
            <a:pPr indent="0" lvl="0" marL="0" rtl="0" algn="l">
              <a:spcBef>
                <a:spcPts val="0"/>
              </a:spcBef>
              <a:spcAft>
                <a:spcPts val="0"/>
              </a:spcAft>
              <a:buNone/>
            </a:pPr>
            <a:r>
              <a:rPr lang="en">
                <a:solidFill>
                  <a:schemeClr val="dk1"/>
                </a:solidFill>
              </a:rPr>
              <a:t>We're using the bert-base-uncased model pre-trained by Google. We started by training on only 5,000 samples to speed up development. In the first round of training, we saw 98% accuracy. However, we’re aware that this might reflect data leakage, especially after seeing high accuracy early on. We’re actively addressing this by refining the dataset and re-training with more balanced data.</a:t>
            </a:r>
            <a:endParaRPr>
              <a:solidFill>
                <a:schemeClr val="dk1"/>
              </a:solidFill>
            </a:endParaRPr>
          </a:p>
          <a:p>
            <a:pPr indent="0" lvl="0" marL="0" rtl="0" algn="l">
              <a:spcBef>
                <a:spcPts val="0"/>
              </a:spcBef>
              <a:spcAft>
                <a:spcPts val="0"/>
              </a:spcAft>
              <a:buNone/>
            </a:pPr>
            <a:r>
              <a:rPr lang="en"/>
              <a:t>Our experience:</a:t>
            </a:r>
            <a:endParaRPr/>
          </a:p>
          <a:p>
            <a:pPr indent="0" lvl="0" marL="0" rtl="0" algn="l">
              <a:spcBef>
                <a:spcPts val="0"/>
              </a:spcBef>
              <a:spcAft>
                <a:spcPts val="0"/>
              </a:spcAft>
              <a:buNone/>
            </a:pPr>
            <a:r>
              <a:rPr lang="en"/>
              <a:t>After we cleaned and preprocessed our data, we saw that BERT’s success is highly dependent on high quality input.</a:t>
            </a:r>
            <a:endParaRPr/>
          </a:p>
          <a:p>
            <a:pPr indent="-298450" lvl="0" marL="457200" rtl="0" algn="l">
              <a:spcBef>
                <a:spcPts val="0"/>
              </a:spcBef>
              <a:spcAft>
                <a:spcPts val="0"/>
              </a:spcAft>
              <a:buClr>
                <a:schemeClr val="dk1"/>
              </a:buClr>
              <a:buSzPts val="1100"/>
              <a:buChar char="●"/>
            </a:pPr>
            <a:r>
              <a:rPr lang="en">
                <a:solidFill>
                  <a:schemeClr val="dk1"/>
                </a:solidFill>
              </a:rPr>
              <a:t>Example: We masked URLs because fake news often contained external links, which could have led to data leakage if it remained unmasked. Since, fake news articles in our dataset were often recognized simply because they contain URLs, this is not a pattern that we want BERT to learn. So, instead of masking we decided to remove them entirely so the model can focus more on the sentiment and meaning behind the text.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using the bert-base-uncased model pre-trained by Google. After we cleaned and preprocessed our data, we saw that BERT’s success is highly dependent on high quality input because we realized we needed to re-visit cleaning data and our feature engineering. Because in the first round of training, we saw 99% accuracy which suggests overfitting and data leakage. We decided to tackle this problem by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We’re actively addressing this by refining the dataset and re-training with more balanced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team was able to learn and gain </a:t>
            </a:r>
            <a:r>
              <a:rPr lang="en"/>
              <a:t>skills in various parts of machine learning by building this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walk-through what we learned</a:t>
            </a:r>
            <a:endParaRPr/>
          </a:p>
          <a:p>
            <a:pPr indent="0" lvl="0" marL="0" rtl="0" algn="l">
              <a:spcBef>
                <a:spcPts val="0"/>
              </a:spcBef>
              <a:spcAft>
                <a:spcPts val="0"/>
              </a:spcAft>
              <a:buClr>
                <a:schemeClr val="dk1"/>
              </a:buClr>
              <a:buSzPts val="1100"/>
              <a:buFont typeface="Arial"/>
              <a:buNone/>
            </a:pPr>
            <a:r>
              <a:rPr lang="en"/>
              <a:t>- data cleaning --&gt; we started with 45k articles and were able to eliminated over 10,000 duplicates, removed blank and ultra-short entries, and standardized formatting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Feature-wise, we engineered NLP features → TF-IDF vectors on both word and character n-grams </a:t>
            </a:r>
            <a:r>
              <a:rPr lang="en">
                <a:solidFill>
                  <a:schemeClr val="dk1"/>
                </a:solidFill>
              </a:rPr>
              <a:t>– converting raw data words into 20k dimensions </a:t>
            </a:r>
            <a:r>
              <a:rPr lang="en"/>
              <a:t>,  BERT tokenizers, added sentiment score using VADER and achieved high accuracy </a:t>
            </a:r>
            <a:r>
              <a:rPr lang="en"/>
              <a:t>tuning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In deep learning, we fine-tuned BERT and built 1D CNNs in Keras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Finally visualisation, we produced 20+ publication-quality plots — boxplots of sentence length, histograms of special characters, and confusion matrices showing precision of our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documentation, we learned how to document our work for our team to understand effectively</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 We found that this model is specifically for political news</a:t>
            </a:r>
            <a:endParaRPr/>
          </a:p>
          <a:p>
            <a:pPr indent="0" lvl="0" marL="0" rtl="0" algn="l">
              <a:lnSpc>
                <a:spcPct val="115000"/>
              </a:lnSpc>
              <a:spcBef>
                <a:spcPts val="1200"/>
              </a:spcBef>
              <a:spcAft>
                <a:spcPts val="0"/>
              </a:spcAft>
              <a:buNone/>
            </a:pPr>
            <a:r>
              <a:rPr lang="en"/>
              <a:t>Problems </a:t>
            </a:r>
            <a:endParaRPr/>
          </a:p>
          <a:p>
            <a:pPr indent="0" lvl="0" marL="0" rtl="0" algn="l">
              <a:lnSpc>
                <a:spcPct val="115000"/>
              </a:lnSpc>
              <a:spcBef>
                <a:spcPts val="1200"/>
              </a:spcBef>
              <a:spcAft>
                <a:spcPts val="0"/>
              </a:spcAft>
              <a:buNone/>
            </a:pPr>
            <a:r>
              <a:rPr lang="en"/>
              <a:t>Improvements</a:t>
            </a:r>
            <a:endParaRPr/>
          </a:p>
          <a:p>
            <a:pPr indent="-298450" lvl="0" marL="457200" rtl="0" algn="l">
              <a:lnSpc>
                <a:spcPct val="115000"/>
              </a:lnSpc>
              <a:spcBef>
                <a:spcPts val="1200"/>
              </a:spcBef>
              <a:spcAft>
                <a:spcPts val="0"/>
              </a:spcAft>
              <a:buSzPts val="1100"/>
              <a:buChar char="-"/>
            </a:pPr>
            <a:r>
              <a:rPr lang="en">
                <a:solidFill>
                  <a:schemeClr val="dk1"/>
                </a:solidFill>
              </a:rPr>
              <a:t>Our model has achieved 99% accuracy but we hope to re-train the model to make it lower and bring it down to 70%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by re-training and fine-tuning both logistic and BERT model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We want to eliminate data leakage.</a:t>
            </a:r>
            <a:endParaRPr>
              <a:solidFill>
                <a:schemeClr val="dk1"/>
              </a:solidFill>
            </a:endParaRPr>
          </a:p>
          <a:p>
            <a:pPr indent="0" lvl="0" marL="0" rtl="0" algn="l">
              <a:lnSpc>
                <a:spcPct val="115000"/>
              </a:lnSpc>
              <a:spcBef>
                <a:spcPts val="1200"/>
              </a:spcBef>
              <a:spcAft>
                <a:spcPts val="0"/>
              </a:spcAft>
              <a:buNone/>
            </a:pPr>
            <a:r>
              <a:rPr lang="en"/>
              <a:t>Future</a:t>
            </a:r>
            <a:endParaRPr/>
          </a:p>
          <a:p>
            <a:pPr indent="-298450" lvl="0" marL="457200" rtl="0" algn="l">
              <a:lnSpc>
                <a:spcPct val="115000"/>
              </a:lnSpc>
              <a:spcBef>
                <a:spcPts val="1200"/>
              </a:spcBef>
              <a:spcAft>
                <a:spcPts val="0"/>
              </a:spcAft>
              <a:buSzPts val="1100"/>
              <a:buChar char="-"/>
            </a:pPr>
            <a:r>
              <a:rPr lang="en"/>
              <a:t>And we want to create a web application to deploy our model to provide real-time data analysis by displaying confidence score and </a:t>
            </a:r>
            <a:r>
              <a:rPr lang="en"/>
              <a:t>highlighted</a:t>
            </a:r>
            <a:r>
              <a:rPr lang="en"/>
              <a:t> </a:t>
            </a:r>
            <a:r>
              <a:rPr lang="en"/>
              <a:t>evidence</a:t>
            </a:r>
            <a:r>
              <a:rPr lang="en"/>
              <a:t> </a:t>
            </a:r>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In the end, none of this would have be possible without my team, ADRIENA LIN NANCY KASHVI and SANSKRITI</a:t>
            </a:r>
            <a:endParaRPr/>
          </a:p>
          <a:p>
            <a:pPr indent="0" lvl="0" marL="0" rtl="0" algn="l">
              <a:spcBef>
                <a:spcPts val="0"/>
              </a:spcBef>
              <a:spcAft>
                <a:spcPts val="0"/>
              </a:spcAft>
              <a:buNone/>
            </a:pPr>
            <a:r>
              <a:rPr lang="en"/>
              <a:t>- and our coach JENNA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Thank you. Any questions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9eafcdd6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9eafcdd6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90d9a082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90d9a082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60% of news fake this is why we create this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f17a29b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9f17a29b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56s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90d871c1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90d871c1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performed various exploratory data analysis techniques such as the ones on the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visuals, charts since bullet points are not visually appealing.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a69a994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a69a994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news were slightly longer than true news. We found that fake articles have a mean of 423.198 and a median of 363 words per article and that real articles havea  mean of 385.64 and a median of 359 words per minute. We also found that the fake data set contained 630 blank articles and the real dataset contained 1 blank article. </a:t>
            </a:r>
            <a:r>
              <a:rPr b="1" lang="en"/>
              <a:t>We removed these blank articles as they do not have any real meaning.</a:t>
            </a:r>
            <a:r>
              <a:rPr lang="en"/>
              <a:t> </a:t>
            </a:r>
            <a:r>
              <a:rPr lang="en"/>
              <a:t>Additionally we found fake news contained 10,671 duplicates and real news contained 427 duplicates. We decided to remove these duplicates to clean our data 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90d871c19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90d871c19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an example to why. I.e., our data set is mostly political so many of the fake news articles contained text that spoke poorly about presidents/government. This data could be helpful when training our model to correctly classify fake news.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sentiment is. Audience might not know what sentiment 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6.jpg"/><Relationship Id="rId9" Type="http://schemas.openxmlformats.org/officeDocument/2006/relationships/image" Target="../media/image29.jpg"/><Relationship Id="rId5" Type="http://schemas.openxmlformats.org/officeDocument/2006/relationships/image" Target="../media/image2.jpg"/><Relationship Id="rId6" Type="http://schemas.openxmlformats.org/officeDocument/2006/relationships/image" Target="../media/image4.png"/><Relationship Id="rId7" Type="http://schemas.openxmlformats.org/officeDocument/2006/relationships/image" Target="../media/image12.jpg"/><Relationship Id="rId8"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ctrTitle"/>
          </p:nvPr>
        </p:nvSpPr>
        <p:spPr>
          <a:xfrm>
            <a:off x="89550" y="1278700"/>
            <a:ext cx="8964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Accenture 1D</a:t>
            </a:r>
            <a:r>
              <a:rPr lang="en" sz="6000"/>
              <a:t>: </a:t>
            </a:r>
            <a:r>
              <a:rPr lang="en" sz="6000"/>
              <a:t>Content Moderation of Fake News</a:t>
            </a:r>
            <a:endParaRPr sz="6000"/>
          </a:p>
        </p:txBody>
      </p:sp>
      <p:sp>
        <p:nvSpPr>
          <p:cNvPr id="479" name="Google Shape;479;p55"/>
          <p:cNvSpPr txBox="1"/>
          <p:nvPr>
            <p:ph idx="1" type="subTitle"/>
          </p:nvPr>
        </p:nvSpPr>
        <p:spPr>
          <a:xfrm>
            <a:off x="1273050" y="3225200"/>
            <a:ext cx="6597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a:t>Presented By:</a:t>
            </a:r>
            <a:endParaRPr i="1"/>
          </a:p>
          <a:p>
            <a:pPr indent="0" lvl="0" marL="0" rtl="0" algn="ctr">
              <a:spcBef>
                <a:spcPts val="0"/>
              </a:spcBef>
              <a:spcAft>
                <a:spcPts val="0"/>
              </a:spcAft>
              <a:buClr>
                <a:schemeClr val="dk1"/>
              </a:buClr>
              <a:buSzPts val="1100"/>
              <a:buFont typeface="Arial"/>
              <a:buNone/>
            </a:pPr>
            <a:r>
              <a:rPr lang="en"/>
              <a:t>Lin, Kashvi, Nancy, Adriena, Ousman, Sanskriti and Harshika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1000"/>
                                        <p:tgtEl>
                                          <p:spTgt spid="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 and Time Analysis</a:t>
            </a:r>
            <a:endParaRPr/>
          </a:p>
        </p:txBody>
      </p:sp>
      <p:sp>
        <p:nvSpPr>
          <p:cNvPr id="564" name="Google Shape;564;p64"/>
          <p:cNvSpPr txBox="1"/>
          <p:nvPr>
            <p:ph idx="1" type="body"/>
          </p:nvPr>
        </p:nvSpPr>
        <p:spPr>
          <a:xfrm>
            <a:off x="713250" y="1272925"/>
            <a:ext cx="35481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Finding:</a:t>
            </a:r>
            <a:r>
              <a:rPr lang="en"/>
              <a:t> True articles were mostly from 2017.</a:t>
            </a:r>
            <a:endParaRPr/>
          </a:p>
          <a:p>
            <a:pPr indent="-342900" lvl="0" marL="457200" rtl="0" algn="l">
              <a:spcBef>
                <a:spcPts val="0"/>
              </a:spcBef>
              <a:spcAft>
                <a:spcPts val="0"/>
              </a:spcAft>
              <a:buSzPts val="1800"/>
              <a:buChar char="●"/>
            </a:pPr>
            <a:r>
              <a:rPr b="1" lang="en"/>
              <a:t>Why?</a:t>
            </a:r>
            <a:r>
              <a:rPr lang="en"/>
              <a:t> There is likely a spike in fake news in 2016 as that was the year of a presidential election. There is likely a spike in true </a:t>
            </a:r>
            <a:r>
              <a:rPr lang="en"/>
              <a:t>news in 2017 as these elections are over!</a:t>
            </a:r>
            <a:endParaRPr/>
          </a:p>
          <a:p>
            <a:pPr indent="-342900" lvl="0" marL="457200" rtl="0" algn="l">
              <a:spcBef>
                <a:spcPts val="0"/>
              </a:spcBef>
              <a:spcAft>
                <a:spcPts val="0"/>
              </a:spcAft>
              <a:buSzPts val="1800"/>
              <a:buChar char="●"/>
            </a:pPr>
            <a:r>
              <a:rPr b="1" lang="en"/>
              <a:t>Decision!</a:t>
            </a:r>
            <a:r>
              <a:rPr lang="en"/>
              <a:t> We decided to split our dataset into testing and training sets based on these time periods.</a:t>
            </a:r>
            <a:endParaRPr/>
          </a:p>
        </p:txBody>
      </p:sp>
      <p:pic>
        <p:nvPicPr>
          <p:cNvPr id="565" name="Google Shape;565;p64"/>
          <p:cNvPicPr preferRelativeResize="0"/>
          <p:nvPr/>
        </p:nvPicPr>
        <p:blipFill>
          <a:blip r:embed="rId3">
            <a:alphaModFix/>
          </a:blip>
          <a:stretch>
            <a:fillRect/>
          </a:stretch>
        </p:blipFill>
        <p:spPr>
          <a:xfrm>
            <a:off x="4391325" y="1510813"/>
            <a:ext cx="4577850" cy="21218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Analysis</a:t>
            </a:r>
            <a:endParaRPr/>
          </a:p>
        </p:txBody>
      </p:sp>
      <p:sp>
        <p:nvSpPr>
          <p:cNvPr id="571" name="Google Shape;571;p65"/>
          <p:cNvSpPr txBox="1"/>
          <p:nvPr>
            <p:ph idx="1" type="body"/>
          </p:nvPr>
        </p:nvSpPr>
        <p:spPr>
          <a:xfrm>
            <a:off x="713250" y="1272925"/>
            <a:ext cx="35481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Finding:</a:t>
            </a:r>
            <a:r>
              <a:rPr lang="en"/>
              <a:t> True news were sourced mostly from Reuters. Fake news were sourced mostly from Twitter.</a:t>
            </a:r>
            <a:endParaRPr/>
          </a:p>
          <a:p>
            <a:pPr indent="-342900" lvl="0" marL="457200" rtl="0" algn="l">
              <a:spcBef>
                <a:spcPts val="0"/>
              </a:spcBef>
              <a:spcAft>
                <a:spcPts val="0"/>
              </a:spcAft>
              <a:buSzPts val="1800"/>
              <a:buChar char="●"/>
            </a:pPr>
            <a:r>
              <a:rPr b="1" lang="en"/>
              <a:t>Fake articles</a:t>
            </a:r>
            <a:r>
              <a:rPr lang="en"/>
              <a:t> had </a:t>
            </a:r>
            <a:r>
              <a:rPr b="1" lang="en"/>
              <a:t>732 articles</a:t>
            </a:r>
            <a:r>
              <a:rPr lang="en"/>
              <a:t> from Twitter.</a:t>
            </a:r>
            <a:endParaRPr/>
          </a:p>
          <a:p>
            <a:pPr indent="-342900" lvl="0" marL="457200" rtl="0" algn="l">
              <a:spcBef>
                <a:spcPts val="0"/>
              </a:spcBef>
              <a:spcAft>
                <a:spcPts val="0"/>
              </a:spcAft>
              <a:buSzPts val="1800"/>
              <a:buChar char="●"/>
            </a:pPr>
            <a:r>
              <a:rPr b="1" lang="en"/>
              <a:t>Real articles</a:t>
            </a:r>
            <a:r>
              <a:rPr lang="en"/>
              <a:t> had </a:t>
            </a:r>
            <a:r>
              <a:rPr b="1" lang="en"/>
              <a:t>2994 articles</a:t>
            </a:r>
            <a:r>
              <a:rPr lang="en"/>
              <a:t> from Reuters.</a:t>
            </a:r>
            <a:endParaRPr/>
          </a:p>
          <a:p>
            <a:pPr indent="-342900" lvl="0" marL="457200" rtl="0" algn="l">
              <a:spcBef>
                <a:spcPts val="0"/>
              </a:spcBef>
              <a:spcAft>
                <a:spcPts val="0"/>
              </a:spcAft>
              <a:buSzPts val="1800"/>
              <a:buChar char="●"/>
            </a:pPr>
            <a:r>
              <a:rPr b="1" lang="en"/>
              <a:t>Decision!</a:t>
            </a:r>
            <a:r>
              <a:rPr lang="en"/>
              <a:t> Our team decided to clean any mention of ‘Reuters’ from the real news dataset as none of the fake news articles were sourced from Reuters. We kept Twitter mentions.</a:t>
            </a:r>
            <a:endParaRPr/>
          </a:p>
        </p:txBody>
      </p:sp>
      <p:pic>
        <p:nvPicPr>
          <p:cNvPr id="572" name="Google Shape;572;p65"/>
          <p:cNvPicPr preferRelativeResize="0"/>
          <p:nvPr/>
        </p:nvPicPr>
        <p:blipFill>
          <a:blip r:embed="rId3">
            <a:alphaModFix/>
          </a:blip>
          <a:stretch>
            <a:fillRect/>
          </a:stretch>
        </p:blipFill>
        <p:spPr>
          <a:xfrm>
            <a:off x="4896800" y="855322"/>
            <a:ext cx="3384574" cy="1694100"/>
          </a:xfrm>
          <a:prstGeom prst="rect">
            <a:avLst/>
          </a:prstGeom>
          <a:noFill/>
          <a:ln>
            <a:noFill/>
          </a:ln>
        </p:spPr>
      </p:pic>
      <p:pic>
        <p:nvPicPr>
          <p:cNvPr id="573" name="Google Shape;573;p65"/>
          <p:cNvPicPr preferRelativeResize="0"/>
          <p:nvPr/>
        </p:nvPicPr>
        <p:blipFill>
          <a:blip r:embed="rId4">
            <a:alphaModFix/>
          </a:blip>
          <a:stretch>
            <a:fillRect/>
          </a:stretch>
        </p:blipFill>
        <p:spPr>
          <a:xfrm>
            <a:off x="4896800" y="2609125"/>
            <a:ext cx="3384576" cy="16604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a:t>
            </a:r>
            <a:endParaRPr/>
          </a:p>
        </p:txBody>
      </p:sp>
      <p:sp>
        <p:nvSpPr>
          <p:cNvPr id="579" name="Google Shape;579;p66"/>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else did we do?</a:t>
            </a:r>
            <a:endParaRPr/>
          </a:p>
        </p:txBody>
      </p:sp>
      <p:sp>
        <p:nvSpPr>
          <p:cNvPr id="585" name="Google Shape;585;p6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Subject Removal</a:t>
            </a:r>
            <a:endParaRPr b="1" sz="1200"/>
          </a:p>
          <a:p>
            <a:pPr indent="-304800" lvl="0" marL="457200" rtl="0" algn="l">
              <a:spcBef>
                <a:spcPts val="0"/>
              </a:spcBef>
              <a:spcAft>
                <a:spcPts val="0"/>
              </a:spcAft>
              <a:buSzPts val="1200"/>
              <a:buChar char="●"/>
            </a:pPr>
            <a:r>
              <a:rPr b="1" lang="en" sz="1200"/>
              <a:t>URL Tokenization</a:t>
            </a:r>
            <a:endParaRPr b="1" sz="1200"/>
          </a:p>
          <a:p>
            <a:pPr indent="-304800" lvl="1" marL="914400" rtl="0" algn="l">
              <a:spcBef>
                <a:spcPts val="0"/>
              </a:spcBef>
              <a:spcAft>
                <a:spcPts val="0"/>
              </a:spcAft>
              <a:buSzPts val="1200"/>
              <a:buChar char="○"/>
            </a:pPr>
            <a:r>
              <a:rPr lang="en" sz="1200"/>
              <a:t>Fake articles contained more URLs than the true articles dataset.</a:t>
            </a:r>
            <a:endParaRPr sz="1200"/>
          </a:p>
          <a:p>
            <a:pPr indent="-304800" lvl="1" marL="914400" rtl="0" algn="l">
              <a:spcBef>
                <a:spcPts val="0"/>
              </a:spcBef>
              <a:spcAft>
                <a:spcPts val="0"/>
              </a:spcAft>
              <a:buSzPts val="1200"/>
              <a:buChar char="○"/>
            </a:pPr>
            <a:r>
              <a:rPr lang="en" sz="1200"/>
              <a:t>Tokenized URL so our model will not overfit and learn this pattern.</a:t>
            </a:r>
            <a:endParaRPr sz="1200"/>
          </a:p>
          <a:p>
            <a:pPr indent="-304800" lvl="0" marL="457200" rtl="0" algn="l">
              <a:spcBef>
                <a:spcPts val="0"/>
              </a:spcBef>
              <a:spcAft>
                <a:spcPts val="0"/>
              </a:spcAft>
              <a:buSzPts val="1200"/>
              <a:buChar char="●"/>
            </a:pPr>
            <a:r>
              <a:rPr b="1" lang="en" sz="1200"/>
              <a:t>Stop Word Removal</a:t>
            </a:r>
            <a:endParaRPr b="1" sz="1200"/>
          </a:p>
          <a:p>
            <a:pPr indent="-304800" lvl="1" marL="914400" rtl="0" algn="l">
              <a:spcBef>
                <a:spcPts val="0"/>
              </a:spcBef>
              <a:spcAft>
                <a:spcPts val="0"/>
              </a:spcAft>
              <a:buSzPts val="1200"/>
              <a:buChar char="○"/>
            </a:pPr>
            <a:r>
              <a:rPr lang="en" sz="1200"/>
              <a:t>Removed stop words so our models can learn base on the context of articles. </a:t>
            </a:r>
            <a:endParaRPr sz="1200"/>
          </a:p>
          <a:p>
            <a:pPr indent="-304800" lvl="0" marL="457200" rtl="0" algn="l">
              <a:spcBef>
                <a:spcPts val="0"/>
              </a:spcBef>
              <a:spcAft>
                <a:spcPts val="0"/>
              </a:spcAft>
              <a:buSzPts val="1200"/>
              <a:buChar char="●"/>
            </a:pPr>
            <a:r>
              <a:rPr b="1" lang="en" sz="1200"/>
              <a:t>Removal of Non-English Text</a:t>
            </a:r>
            <a:endParaRPr b="1" sz="1200"/>
          </a:p>
          <a:p>
            <a:pPr indent="-304800" lvl="1" marL="914400" rtl="0" algn="l">
              <a:spcBef>
                <a:spcPts val="0"/>
              </a:spcBef>
              <a:spcAft>
                <a:spcPts val="0"/>
              </a:spcAft>
              <a:buSzPts val="1200"/>
              <a:buChar char="○"/>
            </a:pPr>
            <a:r>
              <a:rPr lang="en" sz="1200"/>
              <a:t>Our model will be trained on purely english articles.</a:t>
            </a:r>
            <a:endParaRPr sz="1200"/>
          </a:p>
          <a:p>
            <a:pPr indent="-304800" lvl="0" marL="457200" rtl="0" algn="l">
              <a:spcBef>
                <a:spcPts val="0"/>
              </a:spcBef>
              <a:spcAft>
                <a:spcPts val="0"/>
              </a:spcAft>
              <a:buSzPts val="1200"/>
              <a:buChar char="●"/>
            </a:pPr>
            <a:r>
              <a:rPr b="1" lang="en" sz="1200"/>
              <a:t>Date Standardization</a:t>
            </a:r>
            <a:endParaRPr b="1" sz="1200"/>
          </a:p>
          <a:p>
            <a:pPr indent="-304800" lvl="1" marL="914400" rtl="0" algn="l">
              <a:spcBef>
                <a:spcPts val="0"/>
              </a:spcBef>
              <a:spcAft>
                <a:spcPts val="0"/>
              </a:spcAft>
              <a:buSzPts val="1200"/>
              <a:buChar char="○"/>
            </a:pPr>
            <a:r>
              <a:rPr lang="en" sz="1200"/>
              <a:t>Standardized our date column to be in the format MM/DD/YYYY for consistency.</a:t>
            </a:r>
            <a:endParaRPr sz="1200"/>
          </a:p>
          <a:p>
            <a:pPr indent="-304800" lvl="0" marL="457200" rtl="0" algn="l">
              <a:spcBef>
                <a:spcPts val="0"/>
              </a:spcBef>
              <a:spcAft>
                <a:spcPts val="0"/>
              </a:spcAft>
              <a:buSzPts val="1200"/>
              <a:buChar char="●"/>
            </a:pPr>
            <a:r>
              <a:rPr b="1" lang="en" sz="1200">
                <a:solidFill>
                  <a:schemeClr val="dk1"/>
                </a:solidFill>
              </a:rPr>
              <a:t>Blank text Removal</a:t>
            </a:r>
            <a:endParaRPr b="1" sz="1200">
              <a:solidFill>
                <a:schemeClr val="dk1"/>
              </a:solidFill>
            </a:endParaRPr>
          </a:p>
          <a:p>
            <a:pPr indent="-304800" lvl="1" marL="914400" rtl="0" algn="l">
              <a:spcBef>
                <a:spcPts val="0"/>
              </a:spcBef>
              <a:spcAft>
                <a:spcPts val="0"/>
              </a:spcAft>
              <a:buSzPts val="1200"/>
              <a:buChar char="○"/>
            </a:pPr>
            <a:r>
              <a:rPr lang="en" sz="1200">
                <a:solidFill>
                  <a:schemeClr val="dk1"/>
                </a:solidFill>
              </a:rPr>
              <a:t>Standardized our date column to be in the format MM/DD/YYYY for consistency.</a:t>
            </a:r>
            <a:endParaRPr sz="1200"/>
          </a:p>
        </p:txBody>
      </p:sp>
      <p:sp>
        <p:nvSpPr>
          <p:cNvPr id="586" name="Google Shape;586;p67"/>
          <p:cNvSpPr txBox="1"/>
          <p:nvPr/>
        </p:nvSpPr>
        <p:spPr>
          <a:xfrm>
            <a:off x="783625" y="3992400"/>
            <a:ext cx="2006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sp>
        <p:nvSpPr>
          <p:cNvPr id="591" name="Google Shape;591;p6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else did we do?</a:t>
            </a:r>
            <a:endParaRPr/>
          </a:p>
        </p:txBody>
      </p:sp>
      <p:sp>
        <p:nvSpPr>
          <p:cNvPr id="592" name="Google Shape;592;p68"/>
          <p:cNvSpPr txBox="1"/>
          <p:nvPr>
            <p:ph idx="1" type="body"/>
          </p:nvPr>
        </p:nvSpPr>
        <p:spPr>
          <a:xfrm>
            <a:off x="713225" y="1728150"/>
            <a:ext cx="4026900" cy="168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Subject Removal</a:t>
            </a:r>
            <a:endParaRPr b="1" sz="1600"/>
          </a:p>
          <a:p>
            <a:pPr indent="-330200" lvl="0" marL="457200" rtl="0" algn="l">
              <a:spcBef>
                <a:spcPts val="0"/>
              </a:spcBef>
              <a:spcAft>
                <a:spcPts val="0"/>
              </a:spcAft>
              <a:buSzPts val="1600"/>
              <a:buChar char="●"/>
            </a:pPr>
            <a:r>
              <a:rPr b="1" lang="en" sz="1600"/>
              <a:t>URL Tokenization</a:t>
            </a:r>
            <a:endParaRPr sz="1600"/>
          </a:p>
          <a:p>
            <a:pPr indent="-330200" lvl="0" marL="457200" rtl="0" algn="l">
              <a:spcBef>
                <a:spcPts val="0"/>
              </a:spcBef>
              <a:spcAft>
                <a:spcPts val="0"/>
              </a:spcAft>
              <a:buSzPts val="1600"/>
              <a:buChar char="●"/>
            </a:pPr>
            <a:r>
              <a:rPr b="1" lang="en" sz="1600"/>
              <a:t>Stop Word Removal</a:t>
            </a:r>
            <a:endParaRPr sz="1600"/>
          </a:p>
          <a:p>
            <a:pPr indent="-330200" lvl="0" marL="457200" rtl="0" algn="l">
              <a:spcBef>
                <a:spcPts val="0"/>
              </a:spcBef>
              <a:spcAft>
                <a:spcPts val="0"/>
              </a:spcAft>
              <a:buSzPts val="1600"/>
              <a:buChar char="●"/>
            </a:pPr>
            <a:r>
              <a:rPr b="1" lang="en" sz="1600"/>
              <a:t>Removal of Non-English Text</a:t>
            </a:r>
            <a:endParaRPr sz="1600"/>
          </a:p>
          <a:p>
            <a:pPr indent="-330200" lvl="0" marL="457200" rtl="0" algn="l">
              <a:spcBef>
                <a:spcPts val="0"/>
              </a:spcBef>
              <a:spcAft>
                <a:spcPts val="0"/>
              </a:spcAft>
              <a:buSzPts val="1600"/>
              <a:buChar char="●"/>
            </a:pPr>
            <a:r>
              <a:rPr b="1" lang="en" sz="1600"/>
              <a:t>Date Standardization</a:t>
            </a:r>
            <a:endParaRPr sz="1600"/>
          </a:p>
          <a:p>
            <a:pPr indent="-330200" lvl="0" marL="457200" rtl="0" algn="l">
              <a:spcBef>
                <a:spcPts val="0"/>
              </a:spcBef>
              <a:spcAft>
                <a:spcPts val="0"/>
              </a:spcAft>
              <a:buSzPts val="1600"/>
              <a:buChar char="●"/>
            </a:pPr>
            <a:r>
              <a:rPr b="1" lang="en" sz="1600">
                <a:solidFill>
                  <a:schemeClr val="dk1"/>
                </a:solidFill>
              </a:rPr>
              <a:t>Blank text Removal</a:t>
            </a:r>
            <a:endParaRPr b="1" sz="1600">
              <a:solidFill>
                <a:schemeClr val="dk1"/>
              </a:solidFill>
            </a:endParaRPr>
          </a:p>
          <a:p>
            <a:pPr indent="0" lvl="0" marL="0" rtl="0" algn="l">
              <a:spcBef>
                <a:spcPts val="120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6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Removal</a:t>
            </a:r>
            <a:endParaRPr/>
          </a:p>
        </p:txBody>
      </p:sp>
      <p:sp>
        <p:nvSpPr>
          <p:cNvPr id="598" name="Google Shape;598;p69"/>
          <p:cNvSpPr txBox="1"/>
          <p:nvPr>
            <p:ph idx="1" type="body"/>
          </p:nvPr>
        </p:nvSpPr>
        <p:spPr>
          <a:xfrm>
            <a:off x="713225" y="1459675"/>
            <a:ext cx="32010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WHY ?</a:t>
            </a:r>
            <a:endParaRPr b="1" sz="1500"/>
          </a:p>
          <a:p>
            <a:pPr indent="0" lvl="0" marL="0" rtl="0" algn="l">
              <a:spcBef>
                <a:spcPts val="1200"/>
              </a:spcBef>
              <a:spcAft>
                <a:spcPts val="0"/>
              </a:spcAft>
              <a:buNone/>
            </a:pPr>
            <a:r>
              <a:t/>
            </a:r>
            <a:endParaRPr b="1" sz="1200"/>
          </a:p>
          <a:p>
            <a:pPr indent="0" lvl="0" marL="457200" rtl="0" algn="l">
              <a:spcBef>
                <a:spcPts val="1200"/>
              </a:spcBef>
              <a:spcAft>
                <a:spcPts val="1200"/>
              </a:spcAft>
              <a:buNone/>
            </a:pPr>
            <a:r>
              <a:t/>
            </a:r>
            <a:endParaRPr sz="1200"/>
          </a:p>
        </p:txBody>
      </p:sp>
      <p:pic>
        <p:nvPicPr>
          <p:cNvPr id="599" name="Google Shape;599;p69" title="Screenshot 2025-11-20 at 1.52.48 PM.png"/>
          <p:cNvPicPr preferRelativeResize="0"/>
          <p:nvPr/>
        </p:nvPicPr>
        <p:blipFill rotWithShape="1">
          <a:blip r:embed="rId3">
            <a:alphaModFix/>
          </a:blip>
          <a:srcRect b="0" l="1195" r="0" t="2075"/>
          <a:stretch/>
        </p:blipFill>
        <p:spPr>
          <a:xfrm>
            <a:off x="4012525" y="1209650"/>
            <a:ext cx="4887798" cy="3227225"/>
          </a:xfrm>
          <a:prstGeom prst="rect">
            <a:avLst/>
          </a:prstGeom>
          <a:noFill/>
          <a:ln>
            <a:noFill/>
          </a:ln>
        </p:spPr>
      </p:pic>
      <p:sp>
        <p:nvSpPr>
          <p:cNvPr id="600" name="Google Shape;600;p69"/>
          <p:cNvSpPr txBox="1"/>
          <p:nvPr/>
        </p:nvSpPr>
        <p:spPr>
          <a:xfrm>
            <a:off x="737600" y="1957075"/>
            <a:ext cx="303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2"/>
                </a:solidFill>
                <a:latin typeface="Montserrat"/>
                <a:ea typeface="Montserrat"/>
                <a:cs typeface="Montserrat"/>
                <a:sym typeface="Montserrat"/>
              </a:rPr>
              <a:t>To prevent bias &amp; target leakage</a:t>
            </a:r>
            <a:endParaRPr i="1">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i="1">
              <a:solidFill>
                <a:schemeClr val="dk2"/>
              </a:solidFill>
              <a:latin typeface="Montserrat"/>
              <a:ea typeface="Montserrat"/>
              <a:cs typeface="Montserrat"/>
              <a:sym typeface="Montserrat"/>
            </a:endParaRPr>
          </a:p>
          <a:p>
            <a:pPr indent="0" lvl="0" marL="0" rtl="0" algn="l">
              <a:spcBef>
                <a:spcPts val="0"/>
              </a:spcBef>
              <a:spcAft>
                <a:spcPts val="0"/>
              </a:spcAft>
              <a:buNone/>
            </a:pPr>
            <a:r>
              <a:rPr i="1" lang="en">
                <a:solidFill>
                  <a:schemeClr val="dk2"/>
                </a:solidFill>
                <a:latin typeface="Montserrat"/>
                <a:ea typeface="Montserrat"/>
                <a:cs typeface="Montserrat"/>
                <a:sym typeface="Montserrat"/>
              </a:rPr>
              <a:t>Was not providing any meaningful data</a:t>
            </a:r>
            <a:endParaRPr i="1">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i="1">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70"/>
          <p:cNvSpPr txBox="1"/>
          <p:nvPr>
            <p:ph type="title"/>
          </p:nvPr>
        </p:nvSpPr>
        <p:spPr>
          <a:xfrm>
            <a:off x="459575" y="386000"/>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REMOVAL + URL </a:t>
            </a:r>
            <a:r>
              <a:rPr lang="en"/>
              <a:t>TOKENIZATION</a:t>
            </a:r>
            <a:endParaRPr/>
          </a:p>
        </p:txBody>
      </p:sp>
      <p:sp>
        <p:nvSpPr>
          <p:cNvPr id="606" name="Google Shape;606;p70"/>
          <p:cNvSpPr txBox="1"/>
          <p:nvPr>
            <p:ph idx="1" type="body"/>
          </p:nvPr>
        </p:nvSpPr>
        <p:spPr>
          <a:xfrm>
            <a:off x="459575" y="1538600"/>
            <a:ext cx="4204200" cy="13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URL Masking</a:t>
            </a:r>
            <a:endParaRPr b="1" sz="1200"/>
          </a:p>
          <a:p>
            <a:pPr indent="0" lvl="0" marL="0" rtl="0" algn="l">
              <a:spcBef>
                <a:spcPts val="1200"/>
              </a:spcBef>
              <a:spcAft>
                <a:spcPts val="0"/>
              </a:spcAft>
              <a:buNone/>
            </a:pPr>
            <a:r>
              <a:t/>
            </a:r>
            <a:endParaRPr b="1" sz="1200"/>
          </a:p>
          <a:p>
            <a:pPr indent="0" lvl="0" marL="0" rtl="0" algn="l">
              <a:spcBef>
                <a:spcPts val="1200"/>
              </a:spcBef>
              <a:spcAft>
                <a:spcPts val="0"/>
              </a:spcAft>
              <a:buNone/>
            </a:pPr>
            <a:r>
              <a:rPr b="1" lang="en" sz="1200"/>
              <a:t>Reuters Removal</a:t>
            </a:r>
            <a:endParaRPr b="1" sz="1200"/>
          </a:p>
          <a:p>
            <a:pPr indent="0" lvl="0" marL="0" rtl="0" algn="l">
              <a:spcBef>
                <a:spcPts val="1200"/>
              </a:spcBef>
              <a:spcAft>
                <a:spcPts val="0"/>
              </a:spcAft>
              <a:buNone/>
            </a:pPr>
            <a:r>
              <a:t/>
            </a:r>
            <a:endParaRPr b="1" sz="1200"/>
          </a:p>
          <a:p>
            <a:pPr indent="0" lvl="0" marL="457200" rtl="0" algn="l">
              <a:spcBef>
                <a:spcPts val="1200"/>
              </a:spcBef>
              <a:spcAft>
                <a:spcPts val="1200"/>
              </a:spcAft>
              <a:buNone/>
            </a:pPr>
            <a:r>
              <a:t/>
            </a:r>
            <a:endParaRPr sz="1200"/>
          </a:p>
        </p:txBody>
      </p:sp>
      <p:pic>
        <p:nvPicPr>
          <p:cNvPr id="607" name="Google Shape;607;p70" title="Screenshot 2025-11-20 at 1.05.29 PM.png"/>
          <p:cNvPicPr preferRelativeResize="0"/>
          <p:nvPr/>
        </p:nvPicPr>
        <p:blipFill rotWithShape="1">
          <a:blip r:embed="rId3">
            <a:alphaModFix/>
          </a:blip>
          <a:srcRect b="0" l="0" r="0" t="7961"/>
          <a:stretch/>
        </p:blipFill>
        <p:spPr>
          <a:xfrm>
            <a:off x="5822100" y="3217450"/>
            <a:ext cx="2979877" cy="1456599"/>
          </a:xfrm>
          <a:prstGeom prst="rect">
            <a:avLst/>
          </a:prstGeom>
          <a:noFill/>
          <a:ln>
            <a:noFill/>
          </a:ln>
        </p:spPr>
      </p:pic>
      <p:pic>
        <p:nvPicPr>
          <p:cNvPr id="608" name="Google Shape;608;p70" title="Screenshot 2025-11-20 at 1.05.18 PM.png"/>
          <p:cNvPicPr preferRelativeResize="0"/>
          <p:nvPr/>
        </p:nvPicPr>
        <p:blipFill>
          <a:blip r:embed="rId4">
            <a:alphaModFix/>
          </a:blip>
          <a:stretch>
            <a:fillRect/>
          </a:stretch>
        </p:blipFill>
        <p:spPr>
          <a:xfrm>
            <a:off x="5782725" y="1538538"/>
            <a:ext cx="2872525" cy="1456624"/>
          </a:xfrm>
          <a:prstGeom prst="rect">
            <a:avLst/>
          </a:prstGeom>
          <a:noFill/>
          <a:ln>
            <a:noFill/>
          </a:ln>
        </p:spPr>
      </p:pic>
      <p:sp>
        <p:nvSpPr>
          <p:cNvPr id="609" name="Google Shape;609;p70"/>
          <p:cNvSpPr txBox="1"/>
          <p:nvPr/>
        </p:nvSpPr>
        <p:spPr>
          <a:xfrm>
            <a:off x="5782750" y="914625"/>
            <a:ext cx="2872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Montserrat"/>
                <a:ea typeface="Montserrat"/>
                <a:cs typeface="Montserrat"/>
                <a:sym typeface="Montserrat"/>
              </a:rPr>
              <a:t>Source distribution after subject removal </a:t>
            </a:r>
            <a:endParaRPr b="1" sz="900">
              <a:solidFill>
                <a:schemeClr val="dk2"/>
              </a:solidFill>
              <a:latin typeface="Montserrat"/>
              <a:ea typeface="Montserrat"/>
              <a:cs typeface="Montserrat"/>
              <a:sym typeface="Montserrat"/>
            </a:endParaRPr>
          </a:p>
        </p:txBody>
      </p:sp>
      <p:sp>
        <p:nvSpPr>
          <p:cNvPr id="610" name="Google Shape;610;p70"/>
          <p:cNvSpPr txBox="1"/>
          <p:nvPr/>
        </p:nvSpPr>
        <p:spPr>
          <a:xfrm>
            <a:off x="5645050" y="1219413"/>
            <a:ext cx="26751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ontserrat"/>
                <a:ea typeface="Montserrat"/>
                <a:cs typeface="Montserrat"/>
                <a:sym typeface="Montserrat"/>
              </a:rPr>
              <a:t>Fake News</a:t>
            </a:r>
            <a:endParaRPr b="1" sz="1100">
              <a:solidFill>
                <a:schemeClr val="dk2"/>
              </a:solidFill>
              <a:latin typeface="Montserrat"/>
              <a:ea typeface="Montserrat"/>
              <a:cs typeface="Montserrat"/>
              <a:sym typeface="Montserrat"/>
            </a:endParaRPr>
          </a:p>
        </p:txBody>
      </p:sp>
      <p:sp>
        <p:nvSpPr>
          <p:cNvPr id="611" name="Google Shape;611;p70"/>
          <p:cNvSpPr txBox="1"/>
          <p:nvPr/>
        </p:nvSpPr>
        <p:spPr>
          <a:xfrm>
            <a:off x="5694325" y="2916475"/>
            <a:ext cx="27339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ontserrat"/>
                <a:ea typeface="Montserrat"/>
                <a:cs typeface="Montserrat"/>
                <a:sym typeface="Montserrat"/>
              </a:rPr>
              <a:t>True News</a:t>
            </a:r>
            <a:endParaRPr b="1" sz="1200">
              <a:solidFill>
                <a:schemeClr val="dk2"/>
              </a:solidFill>
              <a:latin typeface="Montserrat"/>
              <a:ea typeface="Montserrat"/>
              <a:cs typeface="Montserrat"/>
              <a:sym typeface="Montserrat"/>
            </a:endParaRPr>
          </a:p>
        </p:txBody>
      </p:sp>
      <p:sp>
        <p:nvSpPr>
          <p:cNvPr id="612" name="Google Shape;612;p70"/>
          <p:cNvSpPr txBox="1"/>
          <p:nvPr/>
        </p:nvSpPr>
        <p:spPr>
          <a:xfrm>
            <a:off x="914050" y="2766175"/>
            <a:ext cx="3609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ontserrat"/>
                <a:ea typeface="Montserrat"/>
                <a:cs typeface="Montserrat"/>
                <a:sym typeface="Montserrat"/>
              </a:rPr>
              <a:t>URL Tokenization </a:t>
            </a:r>
            <a:endParaRPr b="1" sz="1100">
              <a:solidFill>
                <a:schemeClr val="dk2"/>
              </a:solidFill>
              <a:latin typeface="Montserrat"/>
              <a:ea typeface="Montserrat"/>
              <a:cs typeface="Montserrat"/>
              <a:sym typeface="Montserrat"/>
            </a:endParaRPr>
          </a:p>
        </p:txBody>
      </p:sp>
      <p:pic>
        <p:nvPicPr>
          <p:cNvPr id="613" name="Google Shape;613;p70" title="Screenshot 2025-11-20 at 1.10.37 PM.png"/>
          <p:cNvPicPr preferRelativeResize="0"/>
          <p:nvPr/>
        </p:nvPicPr>
        <p:blipFill>
          <a:blip r:embed="rId5">
            <a:alphaModFix/>
          </a:blip>
          <a:stretch>
            <a:fillRect/>
          </a:stretch>
        </p:blipFill>
        <p:spPr>
          <a:xfrm>
            <a:off x="914050" y="3113175"/>
            <a:ext cx="4204200" cy="1617275"/>
          </a:xfrm>
          <a:prstGeom prst="rect">
            <a:avLst/>
          </a:prstGeom>
          <a:noFill/>
          <a:ln>
            <a:noFill/>
          </a:ln>
        </p:spPr>
      </p:pic>
      <p:sp>
        <p:nvSpPr>
          <p:cNvPr id="614" name="Google Shape;614;p70"/>
          <p:cNvSpPr txBox="1"/>
          <p:nvPr/>
        </p:nvSpPr>
        <p:spPr>
          <a:xfrm>
            <a:off x="4238725" y="2085500"/>
            <a:ext cx="27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615" name="Google Shape;615;p70"/>
          <p:cNvSpPr txBox="1"/>
          <p:nvPr/>
        </p:nvSpPr>
        <p:spPr>
          <a:xfrm>
            <a:off x="459575" y="1819375"/>
            <a:ext cx="36093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100">
                <a:solidFill>
                  <a:schemeClr val="dk1"/>
                </a:solidFill>
              </a:rPr>
              <a:t>All URLs were masked into a single </a:t>
            </a:r>
            <a:r>
              <a:rPr lang="en" sz="1100">
                <a:solidFill>
                  <a:srgbClr val="188038"/>
                </a:solidFill>
                <a:latin typeface="Roboto Mono"/>
                <a:ea typeface="Roboto Mono"/>
                <a:cs typeface="Roboto Mono"/>
                <a:sym typeface="Roboto Mono"/>
              </a:rPr>
              <a:t>&lt;URL&gt;token.</a:t>
            </a:r>
            <a:endParaRPr sz="1800">
              <a:solidFill>
                <a:schemeClr val="dk2"/>
              </a:solidFill>
              <a:latin typeface="Montserrat"/>
              <a:ea typeface="Montserrat"/>
              <a:cs typeface="Montserrat"/>
              <a:sym typeface="Montserrat"/>
            </a:endParaRPr>
          </a:p>
        </p:txBody>
      </p:sp>
      <p:sp>
        <p:nvSpPr>
          <p:cNvPr id="616" name="Google Shape;616;p70"/>
          <p:cNvSpPr txBox="1"/>
          <p:nvPr/>
        </p:nvSpPr>
        <p:spPr>
          <a:xfrm>
            <a:off x="459575" y="2482775"/>
            <a:ext cx="30513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100">
                <a:solidFill>
                  <a:schemeClr val="dk1"/>
                </a:solidFill>
              </a:rPr>
              <a:t>Reuters were removed to avoid overfitting.</a:t>
            </a:r>
            <a:endParaRPr sz="18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713225" y="445025"/>
            <a:ext cx="5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WORD &amp; NON ENGLISH WORDS REMOVAL</a:t>
            </a:r>
            <a:endParaRPr/>
          </a:p>
        </p:txBody>
      </p:sp>
      <p:sp>
        <p:nvSpPr>
          <p:cNvPr id="622" name="Google Shape;622;p71"/>
          <p:cNvSpPr txBox="1"/>
          <p:nvPr>
            <p:ph idx="1" type="body"/>
          </p:nvPr>
        </p:nvSpPr>
        <p:spPr>
          <a:xfrm>
            <a:off x="334225" y="1577800"/>
            <a:ext cx="44454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Non-English Text Filtering: </a:t>
            </a:r>
            <a:r>
              <a:rPr b="1" lang="en" sz="900">
                <a:solidFill>
                  <a:schemeClr val="dk1"/>
                </a:solidFill>
              </a:rPr>
              <a:t>Model was trained on English</a:t>
            </a:r>
            <a:endParaRPr b="1" sz="900"/>
          </a:p>
          <a:p>
            <a:pPr indent="0" lvl="0" marL="0" rtl="0" algn="l">
              <a:spcBef>
                <a:spcPts val="1200"/>
              </a:spcBef>
              <a:spcAft>
                <a:spcPts val="0"/>
              </a:spcAft>
              <a:buNone/>
            </a:pPr>
            <a:r>
              <a:t/>
            </a:r>
            <a:endParaRPr b="1">
              <a:solidFill>
                <a:schemeClr val="dk1"/>
              </a:solidFill>
              <a:latin typeface="Arial"/>
              <a:ea typeface="Arial"/>
              <a:cs typeface="Arial"/>
              <a:sym typeface="Arial"/>
            </a:endParaRPr>
          </a:p>
          <a:p>
            <a:pPr indent="0" lvl="0" marL="0" rtl="0" algn="l">
              <a:spcBef>
                <a:spcPts val="1200"/>
              </a:spcBef>
              <a:spcAft>
                <a:spcPts val="0"/>
              </a:spcAft>
              <a:buNone/>
            </a:pPr>
            <a:r>
              <a:t/>
            </a:r>
            <a:endParaRPr b="1">
              <a:solidFill>
                <a:schemeClr val="dk1"/>
              </a:solidFill>
              <a:latin typeface="Arial"/>
              <a:ea typeface="Arial"/>
              <a:cs typeface="Arial"/>
              <a:sym typeface="Arial"/>
            </a:endParaRPr>
          </a:p>
          <a:p>
            <a:pPr indent="0" lvl="0" marL="0" rtl="0" algn="l">
              <a:spcBef>
                <a:spcPts val="1200"/>
              </a:spcBef>
              <a:spcAft>
                <a:spcPts val="0"/>
              </a:spcAft>
              <a:buNone/>
            </a:pPr>
            <a:r>
              <a:rPr b="1" lang="en">
                <a:solidFill>
                  <a:schemeClr val="dk1"/>
                </a:solidFill>
                <a:latin typeface="Arial"/>
                <a:ea typeface="Arial"/>
                <a:cs typeface="Arial"/>
                <a:sym typeface="Arial"/>
              </a:rPr>
              <a:t>Stop Word Removal:</a:t>
            </a:r>
            <a:endParaRPr b="1">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a:solidFill>
                  <a:schemeClr val="dk1"/>
                </a:solidFill>
                <a:latin typeface="Arial"/>
                <a:ea typeface="Arial"/>
                <a:cs typeface="Arial"/>
                <a:sym typeface="Arial"/>
              </a:rPr>
              <a:t>True articles</a:t>
            </a:r>
            <a:endParaRPr b="1">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
                <a:solidFill>
                  <a:schemeClr val="dk1"/>
                </a:solidFill>
                <a:latin typeface="Arial"/>
                <a:ea typeface="Arial"/>
                <a:cs typeface="Arial"/>
                <a:sym typeface="Arial"/>
              </a:rPr>
              <a:t>Average length reduced from </a:t>
            </a:r>
            <a:r>
              <a:rPr b="1" lang="en">
                <a:solidFill>
                  <a:schemeClr val="dk1"/>
                </a:solidFill>
                <a:latin typeface="Arial"/>
                <a:ea typeface="Arial"/>
                <a:cs typeface="Arial"/>
                <a:sym typeface="Arial"/>
              </a:rPr>
              <a:t>380.7 words → 220.6 words</a:t>
            </a:r>
            <a:endParaRPr b="1">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b="1" lang="en">
                <a:solidFill>
                  <a:schemeClr val="dk1"/>
                </a:solidFill>
                <a:latin typeface="Arial"/>
                <a:ea typeface="Arial"/>
                <a:cs typeface="Arial"/>
                <a:sym typeface="Arial"/>
              </a:rPr>
              <a:t>Fake articles</a:t>
            </a:r>
            <a:endParaRPr b="1">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Average length reduced from </a:t>
            </a:r>
            <a:r>
              <a:rPr b="1" lang="en">
                <a:solidFill>
                  <a:schemeClr val="dk1"/>
                </a:solidFill>
                <a:latin typeface="Arial"/>
                <a:ea typeface="Arial"/>
                <a:cs typeface="Arial"/>
                <a:sym typeface="Arial"/>
              </a:rPr>
              <a:t>412.6 words → 219.9 words</a:t>
            </a:r>
            <a:endParaRPr b="1">
              <a:solidFill>
                <a:schemeClr val="dk1"/>
              </a:solidFill>
              <a:latin typeface="Arial"/>
              <a:ea typeface="Arial"/>
              <a:cs typeface="Arial"/>
              <a:sym typeface="Arial"/>
            </a:endParaRPr>
          </a:p>
          <a:p>
            <a:pPr indent="0" lvl="0" marL="0" rtl="0" algn="l">
              <a:spcBef>
                <a:spcPts val="0"/>
              </a:spcBef>
              <a:spcAft>
                <a:spcPts val="0"/>
              </a:spcAft>
              <a:buNone/>
            </a:pPr>
            <a:r>
              <a:t/>
            </a:r>
            <a:endParaRPr b="1">
              <a:solidFill>
                <a:schemeClr val="dk1"/>
              </a:solidFill>
              <a:latin typeface="Arial"/>
              <a:ea typeface="Arial"/>
              <a:cs typeface="Arial"/>
              <a:sym typeface="Arial"/>
            </a:endParaRPr>
          </a:p>
          <a:p>
            <a:pPr indent="0" lvl="0" marL="457200" rtl="0" algn="l">
              <a:spcBef>
                <a:spcPts val="1200"/>
              </a:spcBef>
              <a:spcAft>
                <a:spcPts val="1200"/>
              </a:spcAft>
              <a:buNone/>
            </a:pPr>
            <a:r>
              <a:t/>
            </a:r>
            <a:endParaRPr sz="1200"/>
          </a:p>
        </p:txBody>
      </p:sp>
      <p:pic>
        <p:nvPicPr>
          <p:cNvPr id="623" name="Google Shape;623;p71" title="Screenshot 2025-11-20 at 1.18.44 PM.png"/>
          <p:cNvPicPr preferRelativeResize="0"/>
          <p:nvPr/>
        </p:nvPicPr>
        <p:blipFill>
          <a:blip r:embed="rId3">
            <a:alphaModFix/>
          </a:blip>
          <a:stretch>
            <a:fillRect/>
          </a:stretch>
        </p:blipFill>
        <p:spPr>
          <a:xfrm>
            <a:off x="4779625" y="1435875"/>
            <a:ext cx="3914177" cy="2635650"/>
          </a:xfrm>
          <a:prstGeom prst="rect">
            <a:avLst/>
          </a:prstGeom>
          <a:noFill/>
          <a:ln>
            <a:noFill/>
          </a:ln>
        </p:spPr>
      </p:pic>
      <p:sp>
        <p:nvSpPr>
          <p:cNvPr id="624" name="Google Shape;624;p71"/>
          <p:cNvSpPr txBox="1"/>
          <p:nvPr/>
        </p:nvSpPr>
        <p:spPr>
          <a:xfrm>
            <a:off x="398200" y="1898100"/>
            <a:ext cx="4022400" cy="1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100">
                <a:solidFill>
                  <a:schemeClr val="dk1"/>
                </a:solidFill>
              </a:rPr>
              <a:t>After removing non-English articles, the fake-news dataset decreased from </a:t>
            </a:r>
            <a:r>
              <a:rPr b="1" lang="en" sz="1100">
                <a:solidFill>
                  <a:schemeClr val="dk1"/>
                </a:solidFill>
              </a:rPr>
              <a:t>17,442</a:t>
            </a:r>
            <a:r>
              <a:rPr lang="en" sz="1100">
                <a:solidFill>
                  <a:schemeClr val="dk1"/>
                </a:solidFill>
              </a:rPr>
              <a:t> to </a:t>
            </a:r>
            <a:r>
              <a:rPr b="1" lang="en" sz="1100">
                <a:solidFill>
                  <a:schemeClr val="dk1"/>
                </a:solidFill>
              </a:rPr>
              <a:t>17,086</a:t>
            </a:r>
            <a:endParaRPr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72"/>
          <p:cNvSpPr txBox="1"/>
          <p:nvPr>
            <p:ph type="title"/>
          </p:nvPr>
        </p:nvSpPr>
        <p:spPr>
          <a:xfrm>
            <a:off x="713225" y="445025"/>
            <a:ext cx="7557600" cy="8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DATA STANDARDIZATION REMOVAL OF BLANK TEXT</a:t>
            </a:r>
            <a:endParaRPr sz="2300"/>
          </a:p>
        </p:txBody>
      </p:sp>
      <p:sp>
        <p:nvSpPr>
          <p:cNvPr id="630" name="Google Shape;630;p72"/>
          <p:cNvSpPr txBox="1"/>
          <p:nvPr>
            <p:ph idx="1" type="body"/>
          </p:nvPr>
        </p:nvSpPr>
        <p:spPr>
          <a:xfrm>
            <a:off x="408375" y="1485025"/>
            <a:ext cx="7717500" cy="1819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solidFill>
                  <a:schemeClr val="dk1"/>
                </a:solidFill>
              </a:rPr>
              <a:t>Removal of Blank Text </a:t>
            </a:r>
            <a:endParaRPr b="1" sz="1700"/>
          </a:p>
          <a:p>
            <a:pPr indent="457200" lvl="0" marL="0" rtl="0" algn="l">
              <a:lnSpc>
                <a:spcPct val="115000"/>
              </a:lnSpc>
              <a:spcBef>
                <a:spcPts val="1200"/>
              </a:spcBef>
              <a:spcAft>
                <a:spcPts val="0"/>
              </a:spcAft>
              <a:buNone/>
            </a:pPr>
            <a:r>
              <a:rPr b="1" lang="en">
                <a:solidFill>
                  <a:schemeClr val="dk1"/>
                </a:solidFill>
                <a:latin typeface="Arial"/>
                <a:ea typeface="Arial"/>
                <a:cs typeface="Arial"/>
                <a:sym typeface="Arial"/>
              </a:rPr>
              <a:t>True dataset:</a:t>
            </a:r>
            <a:br>
              <a:rPr b="1" lang="en">
                <a:solidFill>
                  <a:schemeClr val="dk1"/>
                </a:solidFill>
                <a:latin typeface="Arial"/>
                <a:ea typeface="Arial"/>
                <a:cs typeface="Arial"/>
                <a:sym typeface="Arial"/>
              </a:rPr>
            </a:br>
            <a:r>
              <a:rPr b="1" lang="en">
                <a:solidFill>
                  <a:schemeClr val="dk1"/>
                </a:solidFill>
                <a:latin typeface="Arial"/>
                <a:ea typeface="Arial"/>
                <a:cs typeface="Arial"/>
                <a:sym typeface="Arial"/>
              </a:rPr>
              <a:t>	</a:t>
            </a:r>
            <a:r>
              <a:rPr lang="en">
                <a:solidFill>
                  <a:schemeClr val="dk1"/>
                </a:solidFill>
                <a:latin typeface="Arial"/>
                <a:ea typeface="Arial"/>
                <a:cs typeface="Arial"/>
                <a:sym typeface="Arial"/>
              </a:rPr>
              <a:t>Went from </a:t>
            </a:r>
            <a:r>
              <a:rPr b="1" lang="en">
                <a:solidFill>
                  <a:schemeClr val="dk1"/>
                </a:solidFill>
                <a:latin typeface="Arial"/>
                <a:ea typeface="Arial"/>
                <a:cs typeface="Arial"/>
                <a:sym typeface="Arial"/>
              </a:rPr>
              <a:t>21,197</a:t>
            </a:r>
            <a:r>
              <a:rPr lang="en">
                <a:solidFill>
                  <a:schemeClr val="dk1"/>
                </a:solidFill>
                <a:latin typeface="Arial"/>
                <a:ea typeface="Arial"/>
                <a:cs typeface="Arial"/>
                <a:sym typeface="Arial"/>
              </a:rPr>
              <a:t> rows → </a:t>
            </a:r>
            <a:r>
              <a:rPr b="1" lang="en">
                <a:solidFill>
                  <a:schemeClr val="dk1"/>
                </a:solidFill>
                <a:latin typeface="Arial"/>
                <a:ea typeface="Arial"/>
                <a:cs typeface="Arial"/>
                <a:sym typeface="Arial"/>
              </a:rPr>
              <a:t>21,196</a:t>
            </a:r>
            <a:r>
              <a:rPr lang="en">
                <a:solidFill>
                  <a:schemeClr val="dk1"/>
                </a:solidFill>
                <a:latin typeface="Arial"/>
                <a:ea typeface="Arial"/>
                <a:cs typeface="Arial"/>
                <a:sym typeface="Arial"/>
              </a:rPr>
              <a:t> rows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457200" lvl="0" marL="0" rtl="0" algn="l">
              <a:lnSpc>
                <a:spcPct val="115000"/>
              </a:lnSpc>
              <a:spcBef>
                <a:spcPts val="0"/>
              </a:spcBef>
              <a:spcAft>
                <a:spcPts val="0"/>
              </a:spcAft>
              <a:buNone/>
            </a:pPr>
            <a:r>
              <a:rPr b="1" lang="en">
                <a:solidFill>
                  <a:schemeClr val="dk1"/>
                </a:solidFill>
                <a:latin typeface="Arial"/>
                <a:ea typeface="Arial"/>
                <a:cs typeface="Arial"/>
                <a:sym typeface="Arial"/>
              </a:rPr>
              <a:t>Fake dataset:</a:t>
            </a:r>
            <a:br>
              <a:rPr b="1" lang="en">
                <a:solidFill>
                  <a:schemeClr val="dk1"/>
                </a:solidFill>
                <a:latin typeface="Arial"/>
                <a:ea typeface="Arial"/>
                <a:cs typeface="Arial"/>
                <a:sym typeface="Arial"/>
              </a:rPr>
            </a:br>
            <a:r>
              <a:rPr b="1" lang="en">
                <a:solidFill>
                  <a:schemeClr val="dk1"/>
                </a:solidFill>
                <a:latin typeface="Arial"/>
                <a:ea typeface="Arial"/>
                <a:cs typeface="Arial"/>
                <a:sym typeface="Arial"/>
              </a:rPr>
              <a:t>	</a:t>
            </a:r>
            <a:r>
              <a:rPr lang="en">
                <a:solidFill>
                  <a:schemeClr val="dk1"/>
                </a:solidFill>
                <a:latin typeface="Arial"/>
                <a:ea typeface="Arial"/>
                <a:cs typeface="Arial"/>
                <a:sym typeface="Arial"/>
              </a:rPr>
              <a:t>Went from </a:t>
            </a:r>
            <a:r>
              <a:rPr b="1" lang="en">
                <a:solidFill>
                  <a:schemeClr val="dk1"/>
                </a:solidFill>
                <a:latin typeface="Arial"/>
                <a:ea typeface="Arial"/>
                <a:cs typeface="Arial"/>
                <a:sym typeface="Arial"/>
              </a:rPr>
              <a:t>17,908</a:t>
            </a:r>
            <a:r>
              <a:rPr lang="en">
                <a:solidFill>
                  <a:schemeClr val="dk1"/>
                </a:solidFill>
                <a:latin typeface="Arial"/>
                <a:ea typeface="Arial"/>
                <a:cs typeface="Arial"/>
                <a:sym typeface="Arial"/>
              </a:rPr>
              <a:t> rows → </a:t>
            </a:r>
            <a:r>
              <a:rPr b="1" lang="en">
                <a:solidFill>
                  <a:schemeClr val="dk1"/>
                </a:solidFill>
                <a:latin typeface="Arial"/>
                <a:ea typeface="Arial"/>
                <a:cs typeface="Arial"/>
                <a:sym typeface="Arial"/>
              </a:rPr>
              <a:t>17,095</a:t>
            </a:r>
            <a:r>
              <a:rPr lang="en">
                <a:solidFill>
                  <a:schemeClr val="dk1"/>
                </a:solidFill>
                <a:latin typeface="Arial"/>
                <a:ea typeface="Arial"/>
                <a:cs typeface="Arial"/>
                <a:sym typeface="Arial"/>
              </a:rPr>
              <a:t> rows</a:t>
            </a:r>
            <a:br>
              <a:rPr lang="en">
                <a:solidFill>
                  <a:schemeClr val="dk1"/>
                </a:solidFill>
                <a:latin typeface="Arial"/>
                <a:ea typeface="Arial"/>
                <a:cs typeface="Arial"/>
                <a:sym typeface="Arial"/>
              </a:rPr>
            </a:br>
            <a:r>
              <a:rPr lang="en">
                <a:solidFill>
                  <a:schemeClr val="dk1"/>
                </a:solidFill>
                <a:latin typeface="Arial"/>
                <a:ea typeface="Arial"/>
                <a:cs typeface="Arial"/>
                <a:sym typeface="Arial"/>
              </a:rPr>
              <a:t>	</a:t>
            </a:r>
            <a:r>
              <a:rPr b="1" lang="en">
                <a:solidFill>
                  <a:schemeClr val="dk1"/>
                </a:solidFill>
                <a:latin typeface="Arial"/>
                <a:ea typeface="Arial"/>
                <a:cs typeface="Arial"/>
                <a:sym typeface="Arial"/>
              </a:rPr>
              <a:t>Removed:</a:t>
            </a:r>
            <a:r>
              <a:rPr lang="en">
                <a:solidFill>
                  <a:schemeClr val="dk1"/>
                </a:solidFill>
                <a:latin typeface="Arial"/>
                <a:ea typeface="Arial"/>
                <a:cs typeface="Arial"/>
                <a:sym typeface="Arial"/>
              </a:rPr>
              <a:t> 813 blank entries</a:t>
            </a:r>
            <a:endParaRPr>
              <a:solidFill>
                <a:schemeClr val="dk1"/>
              </a:solidFill>
              <a:latin typeface="Arial"/>
              <a:ea typeface="Arial"/>
              <a:cs typeface="Arial"/>
              <a:sym typeface="Arial"/>
            </a:endParaRPr>
          </a:p>
          <a:p>
            <a:pPr indent="0" lvl="0" marL="0" rtl="0" algn="l">
              <a:spcBef>
                <a:spcPts val="0"/>
              </a:spcBef>
              <a:spcAft>
                <a:spcPts val="0"/>
              </a:spcAft>
              <a:buNone/>
            </a:pPr>
            <a:r>
              <a:t/>
            </a:r>
            <a:endParaRPr b="1" sz="1700"/>
          </a:p>
          <a:p>
            <a:pPr indent="-336550" lvl="0" marL="457200" rtl="0" algn="l">
              <a:spcBef>
                <a:spcPts val="1200"/>
              </a:spcBef>
              <a:spcAft>
                <a:spcPts val="0"/>
              </a:spcAft>
              <a:buSzPts val="1700"/>
              <a:buChar char="●"/>
            </a:pPr>
            <a:r>
              <a:rPr b="1" lang="en" sz="1700"/>
              <a:t>Date </a:t>
            </a:r>
            <a:r>
              <a:rPr b="1" lang="en" sz="1700"/>
              <a:t>Standardization</a:t>
            </a:r>
            <a:r>
              <a:rPr b="1" lang="en" sz="1700"/>
              <a:t> </a:t>
            </a:r>
            <a:endParaRPr b="1" sz="1700"/>
          </a:p>
          <a:p>
            <a:pPr indent="0" lvl="0" marL="457200" rtl="0" algn="l">
              <a:spcBef>
                <a:spcPts val="1200"/>
              </a:spcBef>
              <a:spcAft>
                <a:spcPts val="0"/>
              </a:spcAft>
              <a:buNone/>
            </a:pPr>
            <a:r>
              <a:rPr lang="en">
                <a:solidFill>
                  <a:schemeClr val="dk1"/>
                </a:solidFill>
                <a:latin typeface="Arial"/>
                <a:ea typeface="Arial"/>
                <a:cs typeface="Arial"/>
                <a:sym typeface="Arial"/>
              </a:rPr>
              <a:t>All date fields were standardized into a consistent</a:t>
            </a:r>
            <a:endParaRPr>
              <a:solidFill>
                <a:schemeClr val="dk1"/>
              </a:solidFill>
              <a:latin typeface="Arial"/>
              <a:ea typeface="Arial"/>
              <a:cs typeface="Arial"/>
              <a:sym typeface="Arial"/>
            </a:endParaRPr>
          </a:p>
          <a:p>
            <a:pPr indent="0" lvl="0" marL="457200" rtl="0" algn="l">
              <a:spcBef>
                <a:spcPts val="1200"/>
              </a:spcBef>
              <a:spcAft>
                <a:spcPts val="1200"/>
              </a:spcAft>
              <a:buNone/>
            </a:pPr>
            <a:r>
              <a:rPr b="1" lang="en">
                <a:solidFill>
                  <a:schemeClr val="dk1"/>
                </a:solidFill>
                <a:latin typeface="Arial"/>
                <a:ea typeface="Arial"/>
                <a:cs typeface="Arial"/>
                <a:sym typeface="Arial"/>
              </a:rPr>
              <a:t>MM-DD-YYYY</a:t>
            </a:r>
            <a:r>
              <a:rPr lang="en">
                <a:solidFill>
                  <a:schemeClr val="dk1"/>
                </a:solidFill>
                <a:latin typeface="Arial"/>
                <a:ea typeface="Arial"/>
                <a:cs typeface="Arial"/>
                <a:sym typeface="Arial"/>
              </a:rPr>
              <a:t> format to ensure uniformity across.</a:t>
            </a:r>
            <a:endParaRPr sz="1200"/>
          </a:p>
        </p:txBody>
      </p:sp>
      <p:pic>
        <p:nvPicPr>
          <p:cNvPr id="631" name="Google Shape;631;p72" title="Screenshot 2025-11-20 at 1.32.51 PM.png"/>
          <p:cNvPicPr preferRelativeResize="0"/>
          <p:nvPr/>
        </p:nvPicPr>
        <p:blipFill>
          <a:blip r:embed="rId3">
            <a:alphaModFix/>
          </a:blip>
          <a:stretch>
            <a:fillRect/>
          </a:stretch>
        </p:blipFill>
        <p:spPr>
          <a:xfrm>
            <a:off x="4636300" y="1544025"/>
            <a:ext cx="4303724" cy="304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sp>
        <p:nvSpPr>
          <p:cNvPr id="636" name="Google Shape;636;p73"/>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637" name="Google Shape;637;p73"/>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 Summary</a:t>
            </a:r>
            <a:endParaRPr/>
          </a:p>
        </p:txBody>
      </p:sp>
      <p:sp>
        <p:nvSpPr>
          <p:cNvPr id="485" name="Google Shape;485;p56"/>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6" name="Google Shape;486;p56"/>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7" name="Google Shape;487;p56"/>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8" name="Google Shape;488;p56"/>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Exploratory Data Analysis</a:t>
            </a:r>
            <a:endParaRPr/>
          </a:p>
        </p:txBody>
      </p:sp>
      <p:sp>
        <p:nvSpPr>
          <p:cNvPr id="489" name="Google Shape;489;p56"/>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Processing</a:t>
            </a:r>
            <a:endParaRPr/>
          </a:p>
        </p:txBody>
      </p:sp>
      <p:sp>
        <p:nvSpPr>
          <p:cNvPr id="490" name="Google Shape;490;p56"/>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1" name="Google Shape;491;p56"/>
          <p:cNvSpPr txBox="1"/>
          <p:nvPr>
            <p:ph idx="9" type="title"/>
          </p:nvPr>
        </p:nvSpPr>
        <p:spPr>
          <a:xfrm>
            <a:off x="720000" y="3313571"/>
            <a:ext cx="23364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Feature Engineering</a:t>
            </a:r>
            <a:endParaRPr/>
          </a:p>
        </p:txBody>
      </p:sp>
      <p:sp>
        <p:nvSpPr>
          <p:cNvPr id="492" name="Google Shape;492;p56"/>
          <p:cNvSpPr txBox="1"/>
          <p:nvPr>
            <p:ph idx="15" type="title"/>
          </p:nvPr>
        </p:nvSpPr>
        <p:spPr>
          <a:xfrm>
            <a:off x="3403800" y="3313568"/>
            <a:ext cx="2359500" cy="11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Training Model: </a:t>
            </a:r>
            <a:r>
              <a:rPr lang="en"/>
              <a:t>Logistic Regression</a:t>
            </a:r>
            <a:endParaRPr/>
          </a:p>
        </p:txBody>
      </p:sp>
      <p:sp>
        <p:nvSpPr>
          <p:cNvPr id="493" name="Google Shape;493;p56"/>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4" name="Google Shape;494;p56"/>
          <p:cNvSpPr txBox="1"/>
          <p:nvPr>
            <p:ph idx="18" type="title"/>
          </p:nvPr>
        </p:nvSpPr>
        <p:spPr>
          <a:xfrm>
            <a:off x="6087600" y="3313575"/>
            <a:ext cx="2359500" cy="9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Model: BERT</a:t>
            </a:r>
            <a:endParaRPr/>
          </a:p>
        </p:txBody>
      </p:sp>
      <p:sp>
        <p:nvSpPr>
          <p:cNvPr id="495" name="Google Shape;495;p56"/>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96" name="Google Shape;496;p56"/>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1000"/>
                                        <p:tgtEl>
                                          <p:spTgt spid="4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0"/>
                                        <p:tgtEl>
                                          <p:spTgt spid="4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1000"/>
                                        <p:tgtEl>
                                          <p:spTgt spid="4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1000"/>
                                        <p:tgtEl>
                                          <p:spTgt spid="4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74"/>
          <p:cNvSpPr txBox="1"/>
          <p:nvPr>
            <p:ph idx="1" type="body"/>
          </p:nvPr>
        </p:nvSpPr>
        <p:spPr>
          <a:xfrm>
            <a:off x="87600" y="663550"/>
            <a:ext cx="8905200" cy="390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One-Hot Encoding</a:t>
            </a:r>
            <a:endParaRPr b="1" sz="2000"/>
          </a:p>
          <a:p>
            <a:pPr indent="-355600" lvl="1" marL="914400" rtl="0" algn="l">
              <a:spcBef>
                <a:spcPts val="0"/>
              </a:spcBef>
              <a:spcAft>
                <a:spcPts val="0"/>
              </a:spcAft>
              <a:buSzPts val="2000"/>
              <a:buChar char="○"/>
            </a:pPr>
            <a:r>
              <a:rPr lang="en" sz="2000"/>
              <a:t>Purpose: Show the model each article’s text length in a numeric way.</a:t>
            </a:r>
            <a:endParaRPr sz="2000"/>
          </a:p>
          <a:p>
            <a:pPr indent="-355600" lvl="1" marL="914400" rtl="0" algn="l">
              <a:spcBef>
                <a:spcPts val="0"/>
              </a:spcBef>
              <a:spcAft>
                <a:spcPts val="0"/>
              </a:spcAft>
              <a:buSzPts val="2000"/>
              <a:buChar char="○"/>
            </a:pPr>
            <a:r>
              <a:rPr lang="en" sz="2000"/>
              <a:t>Result: Added text_length_category_short, medium, long, which helps model see if article length relates to truthfulness.</a:t>
            </a:r>
            <a:endParaRPr sz="2000"/>
          </a:p>
          <a:p>
            <a:pPr indent="0" lvl="0" marL="914400" rtl="0" algn="l">
              <a:spcBef>
                <a:spcPts val="1200"/>
              </a:spcBef>
              <a:spcAft>
                <a:spcPts val="0"/>
              </a:spcAft>
              <a:buNone/>
            </a:pPr>
            <a:r>
              <a:t/>
            </a:r>
            <a:endParaRPr sz="500"/>
          </a:p>
          <a:p>
            <a:pPr indent="-355600" lvl="0" marL="457200" rtl="0" algn="l">
              <a:spcBef>
                <a:spcPts val="1200"/>
              </a:spcBef>
              <a:spcAft>
                <a:spcPts val="0"/>
              </a:spcAft>
              <a:buSzPts val="2000"/>
              <a:buChar char="●"/>
            </a:pPr>
            <a:r>
              <a:rPr b="1" lang="en" sz="2000"/>
              <a:t>Word &amp; Character N-grams</a:t>
            </a:r>
            <a:endParaRPr b="1" sz="2000"/>
          </a:p>
          <a:p>
            <a:pPr indent="-355600" lvl="1" marL="914400" rtl="0" algn="l">
              <a:spcBef>
                <a:spcPts val="0"/>
              </a:spcBef>
              <a:spcAft>
                <a:spcPts val="0"/>
              </a:spcAft>
              <a:buSzPts val="2000"/>
              <a:buChar char="○"/>
            </a:pPr>
            <a:r>
              <a:rPr lang="en" sz="2000"/>
              <a:t>Purpose: Capture common word phrases and writing styles.</a:t>
            </a:r>
            <a:endParaRPr sz="2000"/>
          </a:p>
          <a:p>
            <a:pPr indent="-355600" lvl="1" marL="914400" rtl="0" algn="l">
              <a:spcBef>
                <a:spcPts val="0"/>
              </a:spcBef>
              <a:spcAft>
                <a:spcPts val="0"/>
              </a:spcAft>
              <a:buSzPts val="2000"/>
              <a:buChar char="○"/>
            </a:pPr>
            <a:r>
              <a:rPr lang="en" sz="2000"/>
              <a:t>Result: Added top unigrams, bigrams, trigrams, and 3–5 char n-gram features showing frequent language patterns.</a:t>
            </a:r>
            <a:endParaRPr sz="2000"/>
          </a:p>
          <a:p>
            <a:pPr indent="0" lvl="0" marL="457200" rtl="0" algn="l">
              <a:spcBef>
                <a:spcPts val="1200"/>
              </a:spcBef>
              <a:spcAft>
                <a:spcPts val="1200"/>
              </a:spcAft>
              <a:buNone/>
            </a:pPr>
            <a:r>
              <a:t/>
            </a:r>
            <a:endParaRPr sz="2000"/>
          </a:p>
        </p:txBody>
      </p:sp>
      <p:sp>
        <p:nvSpPr>
          <p:cNvPr id="643" name="Google Shape;643;p74"/>
          <p:cNvSpPr txBox="1"/>
          <p:nvPr/>
        </p:nvSpPr>
        <p:spPr>
          <a:xfrm>
            <a:off x="304000" y="4417975"/>
            <a:ext cx="14862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SKIP</a:t>
            </a:r>
            <a:endParaRPr sz="18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75"/>
          <p:cNvSpPr txBox="1"/>
          <p:nvPr>
            <p:ph idx="1" type="body"/>
          </p:nvPr>
        </p:nvSpPr>
        <p:spPr>
          <a:xfrm>
            <a:off x="87600" y="684325"/>
            <a:ext cx="8905200" cy="3884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Sentiment Features</a:t>
            </a:r>
            <a:endParaRPr b="1" sz="2000"/>
          </a:p>
          <a:p>
            <a:pPr indent="-355600" lvl="1" marL="914400" rtl="0" algn="l">
              <a:spcBef>
                <a:spcPts val="0"/>
              </a:spcBef>
              <a:spcAft>
                <a:spcPts val="0"/>
              </a:spcAft>
              <a:buSzPts val="2000"/>
              <a:buChar char="○"/>
            </a:pPr>
            <a:r>
              <a:rPr lang="en" sz="2000"/>
              <a:t>Purpose: Measure how positive, negative, or neutral the article sounds.</a:t>
            </a:r>
            <a:endParaRPr sz="2000"/>
          </a:p>
          <a:p>
            <a:pPr indent="-355600" lvl="1" marL="914400" rtl="0" algn="l">
              <a:spcBef>
                <a:spcPts val="0"/>
              </a:spcBef>
              <a:spcAft>
                <a:spcPts val="0"/>
              </a:spcAft>
              <a:buSzPts val="2000"/>
              <a:buChar char="○"/>
            </a:pPr>
            <a:r>
              <a:rPr lang="en" sz="2000"/>
              <a:t>Result: Added vader_neg, vader_neu, vader_pos, vader_compound to reflect tone and emotion.</a:t>
            </a:r>
            <a:endParaRPr sz="2000"/>
          </a:p>
          <a:p>
            <a:pPr indent="0" lvl="0" marL="914400" rtl="0" algn="l">
              <a:spcBef>
                <a:spcPts val="1200"/>
              </a:spcBef>
              <a:spcAft>
                <a:spcPts val="0"/>
              </a:spcAft>
              <a:buNone/>
            </a:pPr>
            <a:r>
              <a:t/>
            </a:r>
            <a:endParaRPr sz="500"/>
          </a:p>
          <a:p>
            <a:pPr indent="-355600" lvl="0" marL="457200" rtl="0" algn="l">
              <a:spcBef>
                <a:spcPts val="1200"/>
              </a:spcBef>
              <a:spcAft>
                <a:spcPts val="0"/>
              </a:spcAft>
              <a:buSzPts val="2000"/>
              <a:buChar char="●"/>
            </a:pPr>
            <a:r>
              <a:rPr b="1" lang="en" sz="2000"/>
              <a:t>TF-IDF Vectorization</a:t>
            </a:r>
            <a:endParaRPr b="1" sz="2000"/>
          </a:p>
          <a:p>
            <a:pPr indent="-355600" lvl="1" marL="914400" rtl="0" algn="l">
              <a:spcBef>
                <a:spcPts val="0"/>
              </a:spcBef>
              <a:spcAft>
                <a:spcPts val="0"/>
              </a:spcAft>
              <a:buSzPts val="2000"/>
              <a:buChar char="○"/>
            </a:pPr>
            <a:r>
              <a:rPr lang="en" sz="2000"/>
              <a:t>Purpose: Highlight important words and characters.</a:t>
            </a:r>
            <a:endParaRPr sz="2000"/>
          </a:p>
          <a:p>
            <a:pPr indent="-355600" lvl="1" marL="914400" rtl="0" algn="l">
              <a:spcBef>
                <a:spcPts val="0"/>
              </a:spcBef>
              <a:spcAft>
                <a:spcPts val="0"/>
              </a:spcAft>
              <a:buSzPts val="2000"/>
              <a:buChar char="○"/>
            </a:pPr>
            <a:r>
              <a:rPr lang="en" sz="2000"/>
              <a:t>Result: Added combined word-level (1-2 grams) and character-level (3-5 grams) TF-IDF features for weighted text representation.</a:t>
            </a:r>
            <a:endParaRPr sz="2000"/>
          </a:p>
        </p:txBody>
      </p:sp>
      <p:sp>
        <p:nvSpPr>
          <p:cNvPr id="649" name="Google Shape;649;p75"/>
          <p:cNvSpPr txBox="1"/>
          <p:nvPr/>
        </p:nvSpPr>
        <p:spPr>
          <a:xfrm>
            <a:off x="256700" y="4372825"/>
            <a:ext cx="10944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SKIP</a:t>
            </a:r>
            <a:endParaRPr sz="18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6"/>
          <p:cNvSpPr txBox="1"/>
          <p:nvPr>
            <p:ph type="title"/>
          </p:nvPr>
        </p:nvSpPr>
        <p:spPr>
          <a:xfrm>
            <a:off x="713225" y="445025"/>
            <a:ext cx="5128500" cy="8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One-Hot Encoding</a:t>
            </a:r>
            <a:endParaRPr/>
          </a:p>
        </p:txBody>
      </p:sp>
      <p:sp>
        <p:nvSpPr>
          <p:cNvPr id="655" name="Google Shape;655;p76"/>
          <p:cNvSpPr txBox="1"/>
          <p:nvPr/>
        </p:nvSpPr>
        <p:spPr>
          <a:xfrm>
            <a:off x="713225" y="1180150"/>
            <a:ext cx="4750200" cy="53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solidFill>
                  <a:schemeClr val="dk1"/>
                </a:solidFill>
                <a:latin typeface="Montserrat"/>
                <a:ea typeface="Montserrat"/>
                <a:cs typeface="Montserrat"/>
                <a:sym typeface="Montserrat"/>
              </a:rPr>
              <a:t>Show the model each article’s text length in a numeric way.</a:t>
            </a:r>
            <a:endParaRPr b="1">
              <a:solidFill>
                <a:schemeClr val="dk2"/>
              </a:solidFill>
              <a:latin typeface="Montserrat"/>
              <a:ea typeface="Montserrat"/>
              <a:cs typeface="Montserrat"/>
              <a:sym typeface="Montserrat"/>
            </a:endParaRPr>
          </a:p>
        </p:txBody>
      </p:sp>
      <p:sp>
        <p:nvSpPr>
          <p:cNvPr id="656" name="Google Shape;656;p76"/>
          <p:cNvSpPr txBox="1"/>
          <p:nvPr/>
        </p:nvSpPr>
        <p:spPr>
          <a:xfrm>
            <a:off x="481900" y="1848900"/>
            <a:ext cx="47502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Added  </a:t>
            </a:r>
            <a:r>
              <a:rPr lang="en" sz="2000">
                <a:solidFill>
                  <a:schemeClr val="dk1"/>
                </a:solidFill>
                <a:latin typeface="Montserrat"/>
                <a:ea typeface="Montserrat"/>
                <a:cs typeface="Montserrat"/>
                <a:sym typeface="Montserrat"/>
              </a:rPr>
              <a:t>text length category short</a:t>
            </a:r>
            <a:r>
              <a:rPr lang="en"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Short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Medium </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Long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657" name="Google Shape;657;p76" title="Screenshot 2025-11-20 at 2.24.02 PM.png"/>
          <p:cNvPicPr preferRelativeResize="0"/>
          <p:nvPr/>
        </p:nvPicPr>
        <p:blipFill>
          <a:blip r:embed="rId3">
            <a:alphaModFix/>
          </a:blip>
          <a:stretch>
            <a:fillRect/>
          </a:stretch>
        </p:blipFill>
        <p:spPr>
          <a:xfrm>
            <a:off x="4489450" y="2335800"/>
            <a:ext cx="4287064" cy="240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7"/>
          <p:cNvSpPr txBox="1"/>
          <p:nvPr>
            <p:ph type="title"/>
          </p:nvPr>
        </p:nvSpPr>
        <p:spPr>
          <a:xfrm>
            <a:off x="206500" y="405575"/>
            <a:ext cx="5128500" cy="8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a:t>
            </a:r>
            <a:r>
              <a:rPr lang="en"/>
              <a:t>ord &amp; Character N-grams</a:t>
            </a:r>
            <a:endParaRPr/>
          </a:p>
        </p:txBody>
      </p:sp>
      <p:sp>
        <p:nvSpPr>
          <p:cNvPr id="663" name="Google Shape;663;p77"/>
          <p:cNvSpPr txBox="1"/>
          <p:nvPr/>
        </p:nvSpPr>
        <p:spPr>
          <a:xfrm>
            <a:off x="521225" y="1268675"/>
            <a:ext cx="3619200" cy="67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dk1"/>
                </a:solidFill>
                <a:latin typeface="Montserrat"/>
                <a:ea typeface="Montserrat"/>
                <a:cs typeface="Montserrat"/>
                <a:sym typeface="Montserrat"/>
              </a:rPr>
              <a:t>Capture common word phrases and writing styles.</a:t>
            </a:r>
            <a:endParaRPr b="1" sz="1700">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b="1" sz="1500">
              <a:solidFill>
                <a:schemeClr val="dk2"/>
              </a:solidFill>
              <a:latin typeface="Montserrat"/>
              <a:ea typeface="Montserrat"/>
              <a:cs typeface="Montserrat"/>
              <a:sym typeface="Montserrat"/>
            </a:endParaRPr>
          </a:p>
        </p:txBody>
      </p:sp>
      <p:sp>
        <p:nvSpPr>
          <p:cNvPr id="664" name="Google Shape;664;p77"/>
          <p:cNvSpPr txBox="1"/>
          <p:nvPr/>
        </p:nvSpPr>
        <p:spPr>
          <a:xfrm>
            <a:off x="206500" y="2645500"/>
            <a:ext cx="4061700" cy="15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ontserrat"/>
                <a:ea typeface="Montserrat"/>
                <a:cs typeface="Montserrat"/>
                <a:sym typeface="Montserrat"/>
              </a:rPr>
              <a:t>WHAT WE DID</a:t>
            </a:r>
            <a:endParaRPr b="1" sz="2000">
              <a:solidFill>
                <a:schemeClr val="dk1"/>
              </a:solidFill>
              <a:latin typeface="Montserrat"/>
              <a:ea typeface="Montserrat"/>
              <a:cs typeface="Montserrat"/>
              <a:sym typeface="Montserrat"/>
            </a:endParaRPr>
          </a:p>
          <a:p>
            <a:pPr indent="-317500" lvl="0" marL="457200" rtl="0" algn="l">
              <a:lnSpc>
                <a:spcPct val="115000"/>
              </a:lnSpc>
              <a:spcBef>
                <a:spcPts val="120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top unigrams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bigrams &amp; trigrams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3–5 char n-gram features showing frequent language patterns.</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sz="1800">
              <a:solidFill>
                <a:schemeClr val="dk2"/>
              </a:solidFill>
              <a:latin typeface="Montserrat"/>
              <a:ea typeface="Montserrat"/>
              <a:cs typeface="Montserrat"/>
              <a:sym typeface="Montserrat"/>
            </a:endParaRPr>
          </a:p>
        </p:txBody>
      </p:sp>
      <p:pic>
        <p:nvPicPr>
          <p:cNvPr id="665" name="Google Shape;665;p77" title="Screenshot 2025-11-20 at 2.32.21 PM.png"/>
          <p:cNvPicPr preferRelativeResize="0"/>
          <p:nvPr/>
        </p:nvPicPr>
        <p:blipFill>
          <a:blip r:embed="rId3">
            <a:alphaModFix/>
          </a:blip>
          <a:stretch>
            <a:fillRect/>
          </a:stretch>
        </p:blipFill>
        <p:spPr>
          <a:xfrm>
            <a:off x="4268201" y="888325"/>
            <a:ext cx="4061701" cy="1805824"/>
          </a:xfrm>
          <a:prstGeom prst="rect">
            <a:avLst/>
          </a:prstGeom>
          <a:noFill/>
          <a:ln>
            <a:noFill/>
          </a:ln>
        </p:spPr>
      </p:pic>
      <p:pic>
        <p:nvPicPr>
          <p:cNvPr id="666" name="Google Shape;666;p77" title="Screenshot 2025-11-20 at 2.32.10 PM.png"/>
          <p:cNvPicPr preferRelativeResize="0"/>
          <p:nvPr/>
        </p:nvPicPr>
        <p:blipFill>
          <a:blip r:embed="rId4">
            <a:alphaModFix/>
          </a:blip>
          <a:stretch>
            <a:fillRect/>
          </a:stretch>
        </p:blipFill>
        <p:spPr>
          <a:xfrm>
            <a:off x="4268200" y="2989200"/>
            <a:ext cx="4327249" cy="1780601"/>
          </a:xfrm>
          <a:prstGeom prst="rect">
            <a:avLst/>
          </a:prstGeom>
          <a:noFill/>
          <a:ln>
            <a:noFill/>
          </a:ln>
        </p:spPr>
      </p:pic>
      <p:sp>
        <p:nvSpPr>
          <p:cNvPr id="667" name="Google Shape;667;p77"/>
          <p:cNvSpPr txBox="1"/>
          <p:nvPr/>
        </p:nvSpPr>
        <p:spPr>
          <a:xfrm>
            <a:off x="5753225" y="622925"/>
            <a:ext cx="835800" cy="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ontserrat"/>
                <a:ea typeface="Montserrat"/>
                <a:cs typeface="Montserrat"/>
                <a:sym typeface="Montserrat"/>
              </a:rPr>
              <a:t>Title</a:t>
            </a:r>
            <a:endParaRPr b="1" sz="1100">
              <a:solidFill>
                <a:schemeClr val="dk2"/>
              </a:solidFill>
              <a:latin typeface="Montserrat"/>
              <a:ea typeface="Montserrat"/>
              <a:cs typeface="Montserrat"/>
              <a:sym typeface="Montserrat"/>
            </a:endParaRPr>
          </a:p>
        </p:txBody>
      </p:sp>
      <p:sp>
        <p:nvSpPr>
          <p:cNvPr id="668" name="Google Shape;668;p77"/>
          <p:cNvSpPr txBox="1"/>
          <p:nvPr/>
        </p:nvSpPr>
        <p:spPr>
          <a:xfrm>
            <a:off x="5969525" y="2694150"/>
            <a:ext cx="9246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Montserrat"/>
                <a:ea typeface="Montserrat"/>
                <a:cs typeface="Montserrat"/>
                <a:sym typeface="Montserrat"/>
              </a:rPr>
              <a:t>Text</a:t>
            </a:r>
            <a:endParaRPr sz="180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8"/>
          <p:cNvSpPr txBox="1"/>
          <p:nvPr>
            <p:ph type="title"/>
          </p:nvPr>
        </p:nvSpPr>
        <p:spPr>
          <a:xfrm>
            <a:off x="713225" y="445025"/>
            <a:ext cx="51285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Features</a:t>
            </a:r>
            <a:endParaRPr/>
          </a:p>
        </p:txBody>
      </p:sp>
      <p:sp>
        <p:nvSpPr>
          <p:cNvPr id="674" name="Google Shape;674;p78"/>
          <p:cNvSpPr txBox="1"/>
          <p:nvPr/>
        </p:nvSpPr>
        <p:spPr>
          <a:xfrm>
            <a:off x="349300" y="2618400"/>
            <a:ext cx="3904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Created sentiment analysis</a:t>
            </a:r>
            <a:endParaRPr b="1" sz="2500">
              <a:solidFill>
                <a:schemeClr val="dk2"/>
              </a:solidFill>
              <a:latin typeface="Montserrat"/>
              <a:ea typeface="Montserrat"/>
              <a:cs typeface="Montserrat"/>
              <a:sym typeface="Montserrat"/>
            </a:endParaRPr>
          </a:p>
        </p:txBody>
      </p:sp>
      <p:sp>
        <p:nvSpPr>
          <p:cNvPr id="675" name="Google Shape;675;p78"/>
          <p:cNvSpPr txBox="1"/>
          <p:nvPr/>
        </p:nvSpPr>
        <p:spPr>
          <a:xfrm>
            <a:off x="376325" y="3068400"/>
            <a:ext cx="7038900" cy="16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WHAT WE DID</a:t>
            </a:r>
            <a:endParaRPr b="1" sz="2000">
              <a:solidFill>
                <a:schemeClr val="dk1"/>
              </a:solidFill>
              <a:latin typeface="Montserrat"/>
              <a:ea typeface="Montserrat"/>
              <a:cs typeface="Montserrat"/>
              <a:sym typeface="Montserrat"/>
            </a:endParaRPr>
          </a:p>
          <a:p>
            <a:pPr indent="-317500" lvl="0" marL="457200" rtl="0" algn="l">
              <a:lnSpc>
                <a:spcPct val="115000"/>
              </a:lnSpc>
              <a:spcBef>
                <a:spcPts val="120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top vader_neu: </a:t>
            </a:r>
            <a:r>
              <a:rPr lang="en" sz="1100">
                <a:solidFill>
                  <a:srgbClr val="188038"/>
                </a:solidFill>
                <a:latin typeface="Roboto Mono"/>
                <a:ea typeface="Roboto Mono"/>
                <a:cs typeface="Roboto Mono"/>
                <a:sym typeface="Roboto Mono"/>
              </a:rPr>
              <a:t>0.0 → 1.0</a:t>
            </a:r>
            <a:r>
              <a:rPr lang="en">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vader_neg&amp; vader_pos:</a:t>
            </a:r>
            <a:r>
              <a:rPr lang="en" sz="1100">
                <a:solidFill>
                  <a:srgbClr val="188038"/>
                </a:solidFill>
                <a:latin typeface="Roboto Mono"/>
                <a:ea typeface="Roboto Mono"/>
                <a:cs typeface="Roboto Mono"/>
                <a:sym typeface="Roboto Mono"/>
              </a:rPr>
              <a:t> 0 → 1 (typical: neg 0–0.3, pos 0–0.25)</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Added vader_compound: </a:t>
            </a:r>
            <a:r>
              <a:rPr lang="en" sz="1100">
                <a:solidFill>
                  <a:srgbClr val="188038"/>
                </a:solidFill>
                <a:latin typeface="Roboto Mono"/>
                <a:ea typeface="Roboto Mono"/>
                <a:cs typeface="Roboto Mono"/>
                <a:sym typeface="Roboto Mono"/>
              </a:rPr>
              <a:t>–1.0 → +1.0</a:t>
            </a:r>
            <a:endParaRPr>
              <a:solidFill>
                <a:schemeClr val="dk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676" name="Google Shape;676;p78" title="Screenshot 2025-11-20 at 2.42.49 PM.png"/>
          <p:cNvPicPr preferRelativeResize="0"/>
          <p:nvPr/>
        </p:nvPicPr>
        <p:blipFill>
          <a:blip r:embed="rId3">
            <a:alphaModFix/>
          </a:blip>
          <a:stretch>
            <a:fillRect/>
          </a:stretch>
        </p:blipFill>
        <p:spPr>
          <a:xfrm>
            <a:off x="4207975" y="993300"/>
            <a:ext cx="4818149" cy="270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713225" y="445025"/>
            <a:ext cx="51285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TEST SPLIT</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682" name="Google Shape;682;p79"/>
          <p:cNvSpPr txBox="1"/>
          <p:nvPr/>
        </p:nvSpPr>
        <p:spPr>
          <a:xfrm>
            <a:off x="442550" y="1780075"/>
            <a:ext cx="31470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We split the dataset using </a:t>
            </a:r>
            <a:r>
              <a:rPr b="1" lang="en" sz="1800">
                <a:solidFill>
                  <a:schemeClr val="dk2"/>
                </a:solidFill>
                <a:latin typeface="Montserrat"/>
                <a:ea typeface="Montserrat"/>
                <a:cs typeface="Montserrat"/>
                <a:sym typeface="Montserrat"/>
              </a:rPr>
              <a:t>80/20</a:t>
            </a:r>
            <a:r>
              <a:rPr lang="en" sz="1800">
                <a:solidFill>
                  <a:schemeClr val="dk2"/>
                </a:solidFill>
                <a:latin typeface="Montserrat"/>
                <a:ea typeface="Montserrat"/>
                <a:cs typeface="Montserrat"/>
                <a:sym typeface="Montserrat"/>
              </a:rPr>
              <a:t> train–test split.</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Stratified</a:t>
            </a:r>
            <a:r>
              <a:rPr lang="en" sz="1800">
                <a:solidFill>
                  <a:schemeClr val="dk2"/>
                </a:solidFill>
                <a:latin typeface="Montserrat"/>
                <a:ea typeface="Montserrat"/>
                <a:cs typeface="Montserrat"/>
                <a:sym typeface="Montserrat"/>
              </a:rPr>
              <a:t> sampling to maintain balance.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683" name="Google Shape;683;p79" title="Screenshot 2025-11-20 at 2.54.18 PM.png"/>
          <p:cNvPicPr preferRelativeResize="0"/>
          <p:nvPr/>
        </p:nvPicPr>
        <p:blipFill>
          <a:blip r:embed="rId3">
            <a:alphaModFix/>
          </a:blip>
          <a:stretch>
            <a:fillRect/>
          </a:stretch>
        </p:blipFill>
        <p:spPr>
          <a:xfrm>
            <a:off x="5485125" y="1258788"/>
            <a:ext cx="2844753" cy="2625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0"/>
          <p:cNvSpPr txBox="1"/>
          <p:nvPr>
            <p:ph type="title"/>
          </p:nvPr>
        </p:nvSpPr>
        <p:spPr>
          <a:xfrm>
            <a:off x="713225" y="445025"/>
            <a:ext cx="51285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TF-IDF Vectorization</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689" name="Google Shape;689;p80"/>
          <p:cNvSpPr txBox="1"/>
          <p:nvPr/>
        </p:nvSpPr>
        <p:spPr>
          <a:xfrm>
            <a:off x="255675" y="1494875"/>
            <a:ext cx="4553400" cy="10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Highlight the most important words and character patterns by giving higher weight to terms that are more meaningful and less frequent across documents.</a:t>
            </a:r>
            <a:endParaRPr b="1" sz="1500">
              <a:solidFill>
                <a:schemeClr val="dk2"/>
              </a:solidFill>
              <a:latin typeface="Montserrat"/>
              <a:ea typeface="Montserrat"/>
              <a:cs typeface="Montserrat"/>
              <a:sym typeface="Montserrat"/>
            </a:endParaRPr>
          </a:p>
        </p:txBody>
      </p:sp>
      <p:pic>
        <p:nvPicPr>
          <p:cNvPr id="690" name="Google Shape;690;p80" title="Screenshot 2025-11-20 at 2.47.28 PM.png"/>
          <p:cNvPicPr preferRelativeResize="0"/>
          <p:nvPr/>
        </p:nvPicPr>
        <p:blipFill>
          <a:blip r:embed="rId3">
            <a:alphaModFix/>
          </a:blip>
          <a:stretch>
            <a:fillRect/>
          </a:stretch>
        </p:blipFill>
        <p:spPr>
          <a:xfrm>
            <a:off x="4931975" y="1426025"/>
            <a:ext cx="3931900" cy="2837301"/>
          </a:xfrm>
          <a:prstGeom prst="rect">
            <a:avLst/>
          </a:prstGeom>
          <a:noFill/>
          <a:ln>
            <a:noFill/>
          </a:ln>
        </p:spPr>
      </p:pic>
      <p:sp>
        <p:nvSpPr>
          <p:cNvPr id="691" name="Google Shape;691;p80"/>
          <p:cNvSpPr txBox="1"/>
          <p:nvPr/>
        </p:nvSpPr>
        <p:spPr>
          <a:xfrm>
            <a:off x="304875" y="3058550"/>
            <a:ext cx="4248600" cy="855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Word TF-IDF: Captures Content</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Char TF-IDF: Captures style</a:t>
            </a:r>
            <a:endParaRPr sz="16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81"/>
          <p:cNvSpPr txBox="1"/>
          <p:nvPr>
            <p:ph type="title"/>
          </p:nvPr>
        </p:nvSpPr>
        <p:spPr>
          <a:xfrm>
            <a:off x="738750" y="2402175"/>
            <a:ext cx="7666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Logistic Regression</a:t>
            </a:r>
            <a:endParaRPr/>
          </a:p>
        </p:txBody>
      </p:sp>
      <p:sp>
        <p:nvSpPr>
          <p:cNvPr id="697" name="Google Shape;697;p81"/>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98" name="Google Shape;698;p81"/>
          <p:cNvSpPr txBox="1"/>
          <p:nvPr>
            <p:ph idx="1" type="subTitle"/>
          </p:nvPr>
        </p:nvSpPr>
        <p:spPr>
          <a:xfrm>
            <a:off x="2291400" y="3305275"/>
            <a:ext cx="456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Models used: Logistic Regression, BERT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type="title"/>
          </p:nvPr>
        </p:nvSpPr>
        <p:spPr>
          <a:xfrm>
            <a:off x="224300" y="357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pic>
        <p:nvPicPr>
          <p:cNvPr id="704" name="Google Shape;704;p82"/>
          <p:cNvPicPr preferRelativeResize="0"/>
          <p:nvPr/>
        </p:nvPicPr>
        <p:blipFill>
          <a:blip r:embed="rId3">
            <a:alphaModFix/>
          </a:blip>
          <a:stretch>
            <a:fillRect/>
          </a:stretch>
        </p:blipFill>
        <p:spPr>
          <a:xfrm>
            <a:off x="5641350" y="858875"/>
            <a:ext cx="3309650" cy="2141550"/>
          </a:xfrm>
          <a:prstGeom prst="rect">
            <a:avLst/>
          </a:prstGeom>
          <a:noFill/>
          <a:ln>
            <a:noFill/>
          </a:ln>
        </p:spPr>
      </p:pic>
      <p:sp>
        <p:nvSpPr>
          <p:cNvPr id="705" name="Google Shape;705;p82"/>
          <p:cNvSpPr txBox="1"/>
          <p:nvPr/>
        </p:nvSpPr>
        <p:spPr>
          <a:xfrm>
            <a:off x="156450" y="858875"/>
            <a:ext cx="5484900" cy="4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Montserrat"/>
                <a:ea typeface="Montserrat"/>
                <a:cs typeface="Montserrat"/>
                <a:sym typeface="Montserrat"/>
              </a:rPr>
              <a:t>Goal: Detecting misleading/fabricated news articles with high accuracy and trust using Logistic Regression with a TF-IDF Pipeline</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Logistic Regression is lightweight and easy to interpret.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Effective with TF-IDF: Captures key linguistic and stylistic cues of misinformation.</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b="1" lang="en">
                <a:solidFill>
                  <a:schemeClr val="dk2"/>
                </a:solidFill>
                <a:latin typeface="Montserrat"/>
                <a:ea typeface="Montserrat"/>
                <a:cs typeface="Montserrat"/>
                <a:sym typeface="Montserrat"/>
              </a:rPr>
              <a:t>Optimal Parameters for Logistic </a:t>
            </a:r>
            <a:r>
              <a:rPr b="1" lang="en">
                <a:solidFill>
                  <a:schemeClr val="dk2"/>
                </a:solidFill>
                <a:latin typeface="Montserrat"/>
                <a:ea typeface="Montserrat"/>
                <a:cs typeface="Montserrat"/>
                <a:sym typeface="Montserrat"/>
              </a:rPr>
              <a:t>Regression &amp; Result Analysis</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After running HalvingGridSearchCV, the best parameters </a:t>
            </a:r>
            <a:r>
              <a:rPr lang="en">
                <a:solidFill>
                  <a:schemeClr val="dk2"/>
                </a:solidFill>
                <a:latin typeface="Montserrat"/>
                <a:ea typeface="Montserrat"/>
                <a:cs typeface="Montserrat"/>
                <a:sym typeface="Montserrat"/>
              </a:rPr>
              <a:t>was </a:t>
            </a:r>
            <a:r>
              <a:rPr lang="en">
                <a:solidFill>
                  <a:schemeClr val="dk2"/>
                </a:solidFill>
                <a:latin typeface="Montserrat"/>
                <a:ea typeface="Montserrat"/>
                <a:cs typeface="Montserrat"/>
                <a:sym typeface="Montserrat"/>
              </a:rPr>
              <a:t>a C value of 1, and an L2 penalty</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Accuracy = .96, F1-score: 0 (true): 0.97 and 1 (false): 0.96 </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Signs of Overfitting with High Accuracy and L2 Penalty: need to revisit feature engineering to check for data leakage</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2nd run (removed article names, stop words) → 74% accuracy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pic>
        <p:nvPicPr>
          <p:cNvPr id="706" name="Google Shape;706;p82"/>
          <p:cNvPicPr preferRelativeResize="0"/>
          <p:nvPr/>
        </p:nvPicPr>
        <p:blipFill>
          <a:blip r:embed="rId4">
            <a:alphaModFix/>
          </a:blip>
          <a:stretch>
            <a:fillRect/>
          </a:stretch>
        </p:blipFill>
        <p:spPr>
          <a:xfrm>
            <a:off x="5540500" y="3113425"/>
            <a:ext cx="3410499" cy="1397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p83"/>
          <p:cNvSpPr txBox="1"/>
          <p:nvPr>
            <p:ph type="title"/>
          </p:nvPr>
        </p:nvSpPr>
        <p:spPr>
          <a:xfrm>
            <a:off x="867300" y="2298100"/>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BERT</a:t>
            </a:r>
            <a:endParaRPr/>
          </a:p>
        </p:txBody>
      </p:sp>
      <p:sp>
        <p:nvSpPr>
          <p:cNvPr id="712" name="Google Shape;712;p83"/>
          <p:cNvSpPr txBox="1"/>
          <p:nvPr>
            <p:ph idx="2" type="title"/>
          </p:nvPr>
        </p:nvSpPr>
        <p:spPr>
          <a:xfrm>
            <a:off x="3746550" y="1270988"/>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13" name="Google Shape;713;p83"/>
          <p:cNvSpPr txBox="1"/>
          <p:nvPr>
            <p:ph idx="1" type="subTitle"/>
          </p:nvPr>
        </p:nvSpPr>
        <p:spPr>
          <a:xfrm>
            <a:off x="2291400" y="3237100"/>
            <a:ext cx="4561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Bidirectional </a:t>
            </a:r>
            <a:r>
              <a:rPr lang="en"/>
              <a:t>Encoder</a:t>
            </a:r>
            <a:r>
              <a:rPr lang="en"/>
              <a:t> </a:t>
            </a:r>
            <a:r>
              <a:rPr lang="en"/>
              <a:t>Representation</a:t>
            </a:r>
            <a:r>
              <a:rPr lang="en"/>
              <a:t> from Transformers, developed by Google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idx="2" type="subTitle"/>
          </p:nvPr>
        </p:nvSpPr>
        <p:spPr>
          <a:xfrm>
            <a:off x="661225" y="1733225"/>
            <a:ext cx="3864000" cy="12150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Treasury Secretary Mnuchin was sent gift-wrapped box of horse manure: reports</a:t>
            </a:r>
            <a:endParaRPr/>
          </a:p>
        </p:txBody>
      </p:sp>
      <p:sp>
        <p:nvSpPr>
          <p:cNvPr id="502" name="Google Shape;502;p57"/>
          <p:cNvSpPr txBox="1"/>
          <p:nvPr>
            <p:ph idx="1" type="subTitle"/>
          </p:nvPr>
        </p:nvSpPr>
        <p:spPr>
          <a:xfrm>
            <a:off x="4912225" y="1647750"/>
            <a:ext cx="3570300" cy="1163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Pope Francis Just Called Out Donald Trump During His Christmas Speech</a:t>
            </a:r>
            <a:endParaRPr/>
          </a:p>
        </p:txBody>
      </p:sp>
      <p:sp>
        <p:nvSpPr>
          <p:cNvPr id="503" name="Google Shape;503;p57"/>
          <p:cNvSpPr txBox="1"/>
          <p:nvPr>
            <p:ph type="title"/>
          </p:nvPr>
        </p:nvSpPr>
        <p:spPr>
          <a:xfrm>
            <a:off x="661225" y="445025"/>
            <a:ext cx="782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AI help us tell truth from lies online?</a:t>
            </a:r>
            <a:endParaRPr/>
          </a:p>
        </p:txBody>
      </p:sp>
      <p:sp>
        <p:nvSpPr>
          <p:cNvPr id="504" name="Google Shape;504;p57"/>
          <p:cNvSpPr txBox="1"/>
          <p:nvPr/>
        </p:nvSpPr>
        <p:spPr>
          <a:xfrm>
            <a:off x="661225" y="1537675"/>
            <a:ext cx="3864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Real</a:t>
            </a:r>
            <a:endParaRPr b="1" sz="1800">
              <a:solidFill>
                <a:schemeClr val="dk2"/>
              </a:solidFill>
              <a:latin typeface="Montserrat"/>
              <a:ea typeface="Montserrat"/>
              <a:cs typeface="Montserrat"/>
              <a:sym typeface="Montserrat"/>
            </a:endParaRPr>
          </a:p>
        </p:txBody>
      </p:sp>
      <p:sp>
        <p:nvSpPr>
          <p:cNvPr id="505" name="Google Shape;505;p57"/>
          <p:cNvSpPr txBox="1"/>
          <p:nvPr/>
        </p:nvSpPr>
        <p:spPr>
          <a:xfrm>
            <a:off x="4618800" y="1506475"/>
            <a:ext cx="38640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Fake</a:t>
            </a:r>
            <a:endParaRPr b="1" sz="1800">
              <a:solidFill>
                <a:schemeClr val="dk2"/>
              </a:solidFill>
              <a:latin typeface="Montserrat"/>
              <a:ea typeface="Montserrat"/>
              <a:cs typeface="Montserrat"/>
              <a:sym typeface="Montserrat"/>
            </a:endParaRPr>
          </a:p>
        </p:txBody>
      </p:sp>
      <p:sp>
        <p:nvSpPr>
          <p:cNvPr id="506" name="Google Shape;506;p57"/>
          <p:cNvSpPr txBox="1"/>
          <p:nvPr/>
        </p:nvSpPr>
        <p:spPr>
          <a:xfrm>
            <a:off x="4110325" y="1485925"/>
            <a:ext cx="9231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2"/>
                </a:solidFill>
                <a:latin typeface="Montserrat"/>
                <a:ea typeface="Montserrat"/>
                <a:cs typeface="Montserrat"/>
                <a:sym typeface="Montserrat"/>
              </a:rPr>
              <a:t>VS</a:t>
            </a:r>
            <a:endParaRPr i="1" sz="1800">
              <a:solidFill>
                <a:schemeClr val="dk2"/>
              </a:solidFill>
              <a:latin typeface="Montserrat"/>
              <a:ea typeface="Montserrat"/>
              <a:cs typeface="Montserrat"/>
              <a:sym typeface="Montserrat"/>
            </a:endParaRPr>
          </a:p>
        </p:txBody>
      </p:sp>
      <p:pic>
        <p:nvPicPr>
          <p:cNvPr id="507" name="Google Shape;507;p57"/>
          <p:cNvPicPr preferRelativeResize="0"/>
          <p:nvPr/>
        </p:nvPicPr>
        <p:blipFill>
          <a:blip r:embed="rId3">
            <a:alphaModFix/>
          </a:blip>
          <a:stretch>
            <a:fillRect/>
          </a:stretch>
        </p:blipFill>
        <p:spPr>
          <a:xfrm>
            <a:off x="1647988" y="2880825"/>
            <a:ext cx="1890476" cy="1890476"/>
          </a:xfrm>
          <a:prstGeom prst="rect">
            <a:avLst/>
          </a:prstGeom>
          <a:noFill/>
          <a:ln>
            <a:noFill/>
          </a:ln>
        </p:spPr>
      </p:pic>
      <p:pic>
        <p:nvPicPr>
          <p:cNvPr id="508" name="Google Shape;508;p57"/>
          <p:cNvPicPr preferRelativeResize="0"/>
          <p:nvPr/>
        </p:nvPicPr>
        <p:blipFill>
          <a:blip r:embed="rId4">
            <a:alphaModFix/>
          </a:blip>
          <a:stretch>
            <a:fillRect/>
          </a:stretch>
        </p:blipFill>
        <p:spPr>
          <a:xfrm>
            <a:off x="5683750" y="2744050"/>
            <a:ext cx="2027251" cy="2027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4"/>
          <p:cNvSpPr txBox="1"/>
          <p:nvPr>
            <p:ph type="title"/>
          </p:nvPr>
        </p:nvSpPr>
        <p:spPr>
          <a:xfrm>
            <a:off x="799675" y="564900"/>
            <a:ext cx="46002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t>The </a:t>
            </a:r>
            <a:r>
              <a:rPr b="1" i="1" lang="en" sz="2600"/>
              <a:t>BERT</a:t>
            </a:r>
            <a:r>
              <a:rPr i="1" lang="en" sz="2600"/>
              <a:t> Model</a:t>
            </a:r>
            <a:endParaRPr i="1" sz="2600"/>
          </a:p>
          <a:p>
            <a:pPr indent="0" lvl="0" marL="0" rtl="0" algn="l">
              <a:spcBef>
                <a:spcPts val="0"/>
              </a:spcBef>
              <a:spcAft>
                <a:spcPts val="0"/>
              </a:spcAft>
              <a:buNone/>
            </a:pPr>
            <a:r>
              <a:rPr i="1" lang="en" sz="1300"/>
              <a:t>(Bi-Directional Encoder Representations from Transformers)</a:t>
            </a:r>
            <a:endParaRPr i="1" sz="1300"/>
          </a:p>
        </p:txBody>
      </p:sp>
      <p:sp>
        <p:nvSpPr>
          <p:cNvPr id="719" name="Google Shape;719;p84"/>
          <p:cNvSpPr txBox="1"/>
          <p:nvPr/>
        </p:nvSpPr>
        <p:spPr>
          <a:xfrm>
            <a:off x="190050" y="1516075"/>
            <a:ext cx="5118900" cy="302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Why?</a:t>
            </a:r>
            <a:endParaRPr>
              <a:solidFill>
                <a:schemeClr val="dk2"/>
              </a:solidFill>
              <a:latin typeface="Montserrat"/>
              <a:ea typeface="Montserrat"/>
              <a:cs typeface="Montserrat"/>
              <a:sym typeface="Montserrat"/>
            </a:endParaRPr>
          </a:p>
          <a:p>
            <a:pPr indent="-317500" lvl="1" marL="9144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U</a:t>
            </a:r>
            <a:r>
              <a:rPr lang="en">
                <a:solidFill>
                  <a:schemeClr val="dk2"/>
                </a:solidFill>
                <a:latin typeface="Montserrat"/>
                <a:ea typeface="Montserrat"/>
                <a:cs typeface="Montserrat"/>
                <a:sym typeface="Montserrat"/>
              </a:rPr>
              <a:t>nderstands meaning and performs better on nuanced &amp; long-form text</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Our tests</a:t>
            </a:r>
            <a:endParaRPr>
              <a:solidFill>
                <a:schemeClr val="dk2"/>
              </a:solidFill>
              <a:latin typeface="Montserrat"/>
              <a:ea typeface="Montserrat"/>
              <a:cs typeface="Montserrat"/>
              <a:sym typeface="Montserrat"/>
            </a:endParaRPr>
          </a:p>
          <a:p>
            <a:pPr indent="-317500" lvl="1" marL="914400" rtl="0" algn="l">
              <a:spcBef>
                <a:spcPts val="0"/>
              </a:spcBef>
              <a:spcAft>
                <a:spcPts val="0"/>
              </a:spcAft>
              <a:buClr>
                <a:schemeClr val="dk2"/>
              </a:buClr>
              <a:buSzPts val="1400"/>
              <a:buFont typeface="Montserrat"/>
              <a:buChar char="○"/>
            </a:pPr>
            <a:r>
              <a:rPr b="1" lang="en">
                <a:solidFill>
                  <a:schemeClr val="dk2"/>
                </a:solidFill>
                <a:latin typeface="Montserrat"/>
                <a:ea typeface="Montserrat"/>
                <a:cs typeface="Montserrat"/>
                <a:sym typeface="Montserrat"/>
              </a:rPr>
              <a:t>First training run (5k sample)</a:t>
            </a:r>
            <a:endParaRPr b="1">
              <a:solidFill>
                <a:schemeClr val="dk2"/>
              </a:solidFill>
              <a:latin typeface="Montserrat"/>
              <a:ea typeface="Montserrat"/>
              <a:cs typeface="Montserrat"/>
              <a:sym typeface="Montserrat"/>
            </a:endParaRPr>
          </a:p>
          <a:p>
            <a:pPr indent="-317500" lvl="2" marL="13716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99% Accuracy → Data Leakage</a:t>
            </a:r>
            <a:endParaRPr>
              <a:solidFill>
                <a:schemeClr val="dk2"/>
              </a:solidFill>
              <a:latin typeface="Montserrat"/>
              <a:ea typeface="Montserrat"/>
              <a:cs typeface="Montserrat"/>
              <a:sym typeface="Montserrat"/>
            </a:endParaRPr>
          </a:p>
          <a:p>
            <a:pPr indent="-317500" lvl="2" marL="13716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Re-visit data cleaning: URLs, duplicate articles, subject, etc</a:t>
            </a:r>
            <a:endParaRPr>
              <a:solidFill>
                <a:schemeClr val="dk2"/>
              </a:solidFill>
              <a:latin typeface="Montserrat"/>
              <a:ea typeface="Montserrat"/>
              <a:cs typeface="Montserrat"/>
              <a:sym typeface="Montserrat"/>
            </a:endParaRPr>
          </a:p>
          <a:p>
            <a:pPr indent="-317500" lvl="1" marL="9144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Second training run (5k sample)</a:t>
            </a:r>
            <a:endParaRPr>
              <a:solidFill>
                <a:schemeClr val="dk2"/>
              </a:solidFill>
              <a:latin typeface="Montserrat"/>
              <a:ea typeface="Montserrat"/>
              <a:cs typeface="Montserrat"/>
              <a:sym typeface="Montserrat"/>
            </a:endParaRPr>
          </a:p>
          <a:p>
            <a:pPr indent="-317500" lvl="2" marL="13716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95% Accuracy: Improvement!</a:t>
            </a:r>
            <a:endParaRPr>
              <a:solidFill>
                <a:schemeClr val="dk2"/>
              </a:solidFill>
              <a:latin typeface="Montserrat"/>
              <a:ea typeface="Montserrat"/>
              <a:cs typeface="Montserrat"/>
              <a:sym typeface="Montserrat"/>
            </a:endParaRPr>
          </a:p>
          <a:p>
            <a:pPr indent="-317500" lvl="2" marL="13716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Lower fake news recall (91%) shows the model is now relying on actual content, not shortcuts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pic>
        <p:nvPicPr>
          <p:cNvPr id="720" name="Google Shape;720;p84" title="Screenshot 2025-10-31 at 5.20.10 PM.png"/>
          <p:cNvPicPr preferRelativeResize="0"/>
          <p:nvPr/>
        </p:nvPicPr>
        <p:blipFill rotWithShape="1">
          <a:blip r:embed="rId3">
            <a:alphaModFix/>
          </a:blip>
          <a:srcRect b="8923" l="0" r="0" t="67610"/>
          <a:stretch/>
        </p:blipFill>
        <p:spPr>
          <a:xfrm>
            <a:off x="5399875" y="1265988"/>
            <a:ext cx="3532805" cy="1385462"/>
          </a:xfrm>
          <a:prstGeom prst="rect">
            <a:avLst/>
          </a:prstGeom>
          <a:noFill/>
          <a:ln>
            <a:noFill/>
          </a:ln>
        </p:spPr>
      </p:pic>
      <p:pic>
        <p:nvPicPr>
          <p:cNvPr id="721" name="Google Shape;721;p84"/>
          <p:cNvPicPr preferRelativeResize="0"/>
          <p:nvPr/>
        </p:nvPicPr>
        <p:blipFill rotWithShape="1">
          <a:blip r:embed="rId4">
            <a:alphaModFix/>
          </a:blip>
          <a:srcRect b="1428" l="4274" r="3610" t="78458"/>
          <a:stretch/>
        </p:blipFill>
        <p:spPr>
          <a:xfrm>
            <a:off x="5399875" y="3207703"/>
            <a:ext cx="3532806" cy="1244559"/>
          </a:xfrm>
          <a:prstGeom prst="rect">
            <a:avLst/>
          </a:prstGeom>
          <a:noFill/>
          <a:ln>
            <a:noFill/>
          </a:ln>
        </p:spPr>
      </p:pic>
      <p:sp>
        <p:nvSpPr>
          <p:cNvPr id="722" name="Google Shape;722;p84"/>
          <p:cNvSpPr txBox="1"/>
          <p:nvPr/>
        </p:nvSpPr>
        <p:spPr>
          <a:xfrm rot="5400000">
            <a:off x="6951646" y="2600215"/>
            <a:ext cx="429300" cy="658500"/>
          </a:xfrm>
          <a:prstGeom prst="rect">
            <a:avLst/>
          </a:prstGeom>
          <a:noFill/>
          <a:ln>
            <a:noFill/>
          </a:ln>
        </p:spPr>
        <p:txBody>
          <a:bodyPr anchorCtr="0" anchor="t" bIns="130400" lIns="130400" spcFirstLastPara="1" rIns="130400" wrap="square" tIns="130400">
            <a:spAutoFit/>
          </a:bodyPr>
          <a:lstStyle/>
          <a:p>
            <a:pPr indent="0" lvl="0" marL="0" rtl="0" algn="l">
              <a:spcBef>
                <a:spcPts val="0"/>
              </a:spcBef>
              <a:spcAft>
                <a:spcPts val="0"/>
              </a:spcAft>
              <a:buNone/>
            </a:pPr>
            <a:r>
              <a:rPr lang="en" sz="2567">
                <a:solidFill>
                  <a:schemeClr val="dk2"/>
                </a:solidFill>
                <a:latin typeface="Montserrat"/>
                <a:ea typeface="Montserrat"/>
                <a:cs typeface="Montserrat"/>
                <a:sym typeface="Montserrat"/>
              </a:rPr>
              <a:t>→</a:t>
            </a:r>
            <a:endParaRPr sz="2567">
              <a:solidFill>
                <a:schemeClr val="dk2"/>
              </a:solidFill>
              <a:latin typeface="Montserrat"/>
              <a:ea typeface="Montserrat"/>
              <a:cs typeface="Montserrat"/>
              <a:sym typeface="Montserrat"/>
            </a:endParaRPr>
          </a:p>
        </p:txBody>
      </p:sp>
      <p:sp>
        <p:nvSpPr>
          <p:cNvPr id="723" name="Google Shape;723;p84"/>
          <p:cNvSpPr/>
          <p:nvPr/>
        </p:nvSpPr>
        <p:spPr>
          <a:xfrm>
            <a:off x="7797100" y="1648850"/>
            <a:ext cx="529800" cy="1002600"/>
          </a:xfrm>
          <a:prstGeom prst="ellipse">
            <a:avLst/>
          </a:prstGeom>
          <a:noFill/>
          <a:ln cap="flat" cmpd="sng" w="13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Montserrat"/>
              <a:ea typeface="Montserrat"/>
              <a:cs typeface="Montserrat"/>
              <a:sym typeface="Montserrat"/>
            </a:endParaRPr>
          </a:p>
        </p:txBody>
      </p:sp>
      <p:sp>
        <p:nvSpPr>
          <p:cNvPr id="724" name="Google Shape;724;p84"/>
          <p:cNvSpPr/>
          <p:nvPr/>
        </p:nvSpPr>
        <p:spPr>
          <a:xfrm>
            <a:off x="7797100" y="3539575"/>
            <a:ext cx="529800" cy="1002600"/>
          </a:xfrm>
          <a:prstGeom prst="ellipse">
            <a:avLst/>
          </a:prstGeom>
          <a:noFill/>
          <a:ln cap="flat" cmpd="sng" w="13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8" name="Shape 728"/>
        <p:cNvGrpSpPr/>
        <p:nvPr/>
      </p:nvGrpSpPr>
      <p:grpSpPr>
        <a:xfrm>
          <a:off x="0" y="0"/>
          <a:ext cx="0" cy="0"/>
          <a:chOff x="0" y="0"/>
          <a:chExt cx="0" cy="0"/>
        </a:xfrm>
      </p:grpSpPr>
      <p:sp>
        <p:nvSpPr>
          <p:cNvPr id="729" name="Google Shape;729;p85"/>
          <p:cNvSpPr txBox="1"/>
          <p:nvPr>
            <p:ph type="title"/>
          </p:nvPr>
        </p:nvSpPr>
        <p:spPr>
          <a:xfrm>
            <a:off x="867300" y="2298100"/>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t>
            </a:r>
            <a:r>
              <a:rPr lang="en"/>
              <a:t>Neural Networks</a:t>
            </a:r>
            <a:endParaRPr/>
          </a:p>
        </p:txBody>
      </p:sp>
      <p:sp>
        <p:nvSpPr>
          <p:cNvPr id="730" name="Google Shape;730;p85"/>
          <p:cNvSpPr txBox="1"/>
          <p:nvPr>
            <p:ph idx="2" type="title"/>
          </p:nvPr>
        </p:nvSpPr>
        <p:spPr>
          <a:xfrm>
            <a:off x="3746550" y="1270988"/>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6"/>
          <p:cNvSpPr txBox="1"/>
          <p:nvPr/>
        </p:nvSpPr>
        <p:spPr>
          <a:xfrm>
            <a:off x="88050" y="646125"/>
            <a:ext cx="89679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Goal: Deep Learning Approach to Fake News Detection</a:t>
            </a:r>
            <a:endParaRPr b="1" sz="15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200">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Leveraging TensorFlow/Keras to capture complex linguistic patterns through neural architectures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2"/>
              </a:solidFill>
              <a:latin typeface="Montserrat"/>
              <a:ea typeface="Montserrat"/>
              <a:cs typeface="Montserrat"/>
              <a:sym typeface="Montserrat"/>
            </a:endParaRPr>
          </a:p>
        </p:txBody>
      </p:sp>
      <p:sp>
        <p:nvSpPr>
          <p:cNvPr id="736" name="Google Shape;736;p86"/>
          <p:cNvSpPr/>
          <p:nvPr/>
        </p:nvSpPr>
        <p:spPr>
          <a:xfrm>
            <a:off x="389450" y="1447125"/>
            <a:ext cx="3945600" cy="1988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A - Global Average Pooling</a:t>
            </a:r>
            <a:endParaRPr>
              <a:latin typeface="Montserrat"/>
              <a:ea typeface="Montserrat"/>
              <a:cs typeface="Montserrat"/>
              <a:sym typeface="Montserrat"/>
            </a:endParaRPr>
          </a:p>
          <a:p>
            <a:pPr indent="-317500" lvl="0" marL="457200" rtl="0" algn="ctr">
              <a:spcBef>
                <a:spcPts val="1000"/>
              </a:spcBef>
              <a:spcAft>
                <a:spcPts val="0"/>
              </a:spcAft>
              <a:buSzPts val="1400"/>
              <a:buFont typeface="Montserrat"/>
              <a:buChar char="●"/>
            </a:pPr>
            <a:r>
              <a:rPr lang="en">
                <a:latin typeface="Montserrat"/>
                <a:ea typeface="Montserrat"/>
                <a:cs typeface="Montserrat"/>
                <a:sym typeface="Montserrat"/>
              </a:rPr>
              <a:t>Uses word embeddings + averaging</a:t>
            </a:r>
            <a:endParaRPr>
              <a:latin typeface="Montserrat"/>
              <a:ea typeface="Montserrat"/>
              <a:cs typeface="Montserrat"/>
              <a:sym typeface="Montserrat"/>
            </a:endParaRPr>
          </a:p>
          <a:p>
            <a:pPr indent="-317500" lvl="0" marL="457200" rtl="0" algn="ctr">
              <a:spcBef>
                <a:spcPts val="1000"/>
              </a:spcBef>
              <a:spcAft>
                <a:spcPts val="0"/>
              </a:spcAft>
              <a:buSzPts val="1400"/>
              <a:buFont typeface="Montserrat"/>
              <a:buChar char="●"/>
            </a:pPr>
            <a:r>
              <a:rPr lang="en">
                <a:latin typeface="Montserrat"/>
                <a:ea typeface="Montserrat"/>
                <a:cs typeface="Montserrat"/>
                <a:sym typeface="Montserrat"/>
              </a:rPr>
              <a:t>Learns the overall meaning of the article</a:t>
            </a:r>
            <a:endParaRPr>
              <a:latin typeface="Montserrat"/>
              <a:ea typeface="Montserrat"/>
              <a:cs typeface="Montserrat"/>
              <a:sym typeface="Montserrat"/>
            </a:endParaRPr>
          </a:p>
          <a:p>
            <a:pPr indent="-317500" lvl="0" marL="457200" rtl="0" algn="ctr">
              <a:spcBef>
                <a:spcPts val="1000"/>
              </a:spcBef>
              <a:spcAft>
                <a:spcPts val="1000"/>
              </a:spcAft>
              <a:buSzPts val="1400"/>
              <a:buFont typeface="Montserrat"/>
              <a:buChar char="●"/>
            </a:pPr>
            <a:r>
              <a:rPr lang="en">
                <a:latin typeface="Montserrat"/>
                <a:ea typeface="Montserrat"/>
                <a:cs typeface="Montserrat"/>
                <a:sym typeface="Montserrat"/>
              </a:rPr>
              <a:t>Simple and fast baseline</a:t>
            </a:r>
            <a:endParaRPr>
              <a:latin typeface="Montserrat"/>
              <a:ea typeface="Montserrat"/>
              <a:cs typeface="Montserrat"/>
              <a:sym typeface="Montserrat"/>
            </a:endParaRPr>
          </a:p>
        </p:txBody>
      </p:sp>
      <p:sp>
        <p:nvSpPr>
          <p:cNvPr id="737" name="Google Shape;737;p86"/>
          <p:cNvSpPr/>
          <p:nvPr/>
        </p:nvSpPr>
        <p:spPr>
          <a:xfrm>
            <a:off x="4810525" y="1447125"/>
            <a:ext cx="3836400" cy="1988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B - 1D CNN</a:t>
            </a:r>
            <a:endParaRPr>
              <a:latin typeface="Montserrat"/>
              <a:ea typeface="Montserrat"/>
              <a:cs typeface="Montserrat"/>
              <a:sym typeface="Montserrat"/>
            </a:endParaRPr>
          </a:p>
          <a:p>
            <a:pPr indent="-317500" lvl="0" marL="457200" rtl="0" algn="ctr">
              <a:spcBef>
                <a:spcPts val="1000"/>
              </a:spcBef>
              <a:spcAft>
                <a:spcPts val="0"/>
              </a:spcAft>
              <a:buSzPts val="1400"/>
              <a:buFont typeface="Montserrat"/>
              <a:buChar char="●"/>
            </a:pPr>
            <a:r>
              <a:rPr lang="en">
                <a:latin typeface="Montserrat"/>
                <a:ea typeface="Montserrat"/>
                <a:cs typeface="Montserrat"/>
                <a:sym typeface="Montserrat"/>
              </a:rPr>
              <a:t>Uses embeddings + a convolution layer</a:t>
            </a:r>
            <a:endParaRPr>
              <a:latin typeface="Montserrat"/>
              <a:ea typeface="Montserrat"/>
              <a:cs typeface="Montserrat"/>
              <a:sym typeface="Montserrat"/>
            </a:endParaRPr>
          </a:p>
          <a:p>
            <a:pPr indent="-317500" lvl="0" marL="457200" rtl="0" algn="ctr">
              <a:spcBef>
                <a:spcPts val="1000"/>
              </a:spcBef>
              <a:spcAft>
                <a:spcPts val="0"/>
              </a:spcAft>
              <a:buSzPts val="1400"/>
              <a:buFont typeface="Montserrat"/>
              <a:buChar char="●"/>
            </a:pPr>
            <a:r>
              <a:rPr lang="en">
                <a:latin typeface="Montserrat"/>
                <a:ea typeface="Montserrat"/>
                <a:cs typeface="Montserrat"/>
                <a:sym typeface="Montserrat"/>
              </a:rPr>
              <a:t>Learns patterns in phrases (n-grams)</a:t>
            </a:r>
            <a:endParaRPr>
              <a:latin typeface="Montserrat"/>
              <a:ea typeface="Montserrat"/>
              <a:cs typeface="Montserrat"/>
              <a:sym typeface="Montserrat"/>
            </a:endParaRPr>
          </a:p>
          <a:p>
            <a:pPr indent="-317500" lvl="0" marL="457200" rtl="0" algn="ctr">
              <a:spcBef>
                <a:spcPts val="1000"/>
              </a:spcBef>
              <a:spcAft>
                <a:spcPts val="1000"/>
              </a:spcAft>
              <a:buSzPts val="1400"/>
              <a:buFont typeface="Montserrat"/>
              <a:buChar char="●"/>
            </a:pPr>
            <a:r>
              <a:rPr lang="en">
                <a:latin typeface="Montserrat"/>
                <a:ea typeface="Montserrat"/>
                <a:cs typeface="Montserrat"/>
                <a:sym typeface="Montserrat"/>
              </a:rPr>
              <a:t>Better at detecting tone and structure</a:t>
            </a:r>
            <a:endParaRPr>
              <a:latin typeface="Montserrat"/>
              <a:ea typeface="Montserrat"/>
              <a:cs typeface="Montserrat"/>
              <a:sym typeface="Montserrat"/>
            </a:endParaRPr>
          </a:p>
        </p:txBody>
      </p:sp>
      <p:sp>
        <p:nvSpPr>
          <p:cNvPr id="738" name="Google Shape;738;p86"/>
          <p:cNvSpPr/>
          <p:nvPr/>
        </p:nvSpPr>
        <p:spPr>
          <a:xfrm>
            <a:off x="712200" y="3577775"/>
            <a:ext cx="7719600" cy="1057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Results &amp; Analysis:</a:t>
            </a:r>
            <a:endParaRPr b="1">
              <a:latin typeface="Montserrat"/>
              <a:ea typeface="Montserrat"/>
              <a:cs typeface="Montserrat"/>
              <a:sym typeface="Montserrat"/>
            </a:endParaRPr>
          </a:p>
          <a:p>
            <a:pPr indent="0" lvl="0" marL="0" rtl="0" algn="l">
              <a:spcBef>
                <a:spcPts val="0"/>
              </a:spcBef>
              <a:spcAft>
                <a:spcPts val="0"/>
              </a:spcAft>
              <a:buNone/>
            </a:pPr>
            <a:r>
              <a:t/>
            </a:r>
            <a:endParaRPr b="1" sz="200">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AVG Embedding Model: </a:t>
            </a:r>
            <a:r>
              <a:rPr b="1" lang="en">
                <a:latin typeface="Montserrat"/>
                <a:ea typeface="Montserrat"/>
                <a:cs typeface="Montserrat"/>
                <a:sym typeface="Montserrat"/>
              </a:rPr>
              <a:t>93.5%</a:t>
            </a:r>
            <a:r>
              <a:rPr lang="en">
                <a:latin typeface="Montserrat"/>
                <a:ea typeface="Montserrat"/>
                <a:cs typeface="Montserrat"/>
                <a:sym typeface="Montserrat"/>
              </a:rPr>
              <a:t> </a:t>
            </a:r>
            <a:r>
              <a:rPr lang="en">
                <a:latin typeface="Montserrat"/>
                <a:ea typeface="Montserrat"/>
                <a:cs typeface="Montserrat"/>
                <a:sym typeface="Montserrat"/>
              </a:rPr>
              <a:t>Accuracy</a:t>
            </a:r>
            <a:r>
              <a:rPr lang="en">
                <a:latin typeface="Montserrat"/>
                <a:ea typeface="Montserrat"/>
                <a:cs typeface="Montserrat"/>
                <a:sym typeface="Montserrat"/>
              </a:rPr>
              <a:t>              CNN Model: </a:t>
            </a:r>
            <a:r>
              <a:rPr b="1" lang="en">
                <a:latin typeface="Montserrat"/>
                <a:ea typeface="Montserrat"/>
                <a:cs typeface="Montserrat"/>
                <a:sym typeface="Montserrat"/>
              </a:rPr>
              <a:t>96.0%</a:t>
            </a:r>
            <a:r>
              <a:rPr lang="en">
                <a:latin typeface="Montserrat"/>
                <a:ea typeface="Montserrat"/>
                <a:cs typeface="Montserrat"/>
                <a:sym typeface="Montserrat"/>
              </a:rPr>
              <a:t> </a:t>
            </a:r>
            <a:r>
              <a:rPr lang="en">
                <a:solidFill>
                  <a:schemeClr val="dk1"/>
                </a:solidFill>
                <a:latin typeface="Montserrat"/>
                <a:ea typeface="Montserrat"/>
                <a:cs typeface="Montserrat"/>
                <a:sym typeface="Montserrat"/>
              </a:rPr>
              <a:t>Accuracy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Suspicion of Overfitting: High accuracies may indicate potential data leakage or overfitting.</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1000"/>
                                        <p:tgtEl>
                                          <p:spTgt spid="7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2" name="Shape 742"/>
        <p:cNvGrpSpPr/>
        <p:nvPr/>
      </p:nvGrpSpPr>
      <p:grpSpPr>
        <a:xfrm>
          <a:off x="0" y="0"/>
          <a:ext cx="0" cy="0"/>
          <a:chOff x="0" y="0"/>
          <a:chExt cx="0" cy="0"/>
        </a:xfrm>
      </p:grpSpPr>
      <p:sp>
        <p:nvSpPr>
          <p:cNvPr id="743" name="Google Shape;743;p87"/>
          <p:cNvSpPr txBox="1"/>
          <p:nvPr>
            <p:ph type="title"/>
          </p:nvPr>
        </p:nvSpPr>
        <p:spPr>
          <a:xfrm>
            <a:off x="3255375" y="2511800"/>
            <a:ext cx="2956800" cy="111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Conclusion</a:t>
            </a:r>
            <a:endParaRPr/>
          </a:p>
        </p:txBody>
      </p:sp>
      <p:sp>
        <p:nvSpPr>
          <p:cNvPr id="744" name="Google Shape;744;p87"/>
          <p:cNvSpPr txBox="1"/>
          <p:nvPr>
            <p:ph idx="2" type="title"/>
          </p:nvPr>
        </p:nvSpPr>
        <p:spPr>
          <a:xfrm>
            <a:off x="3937200" y="1533500"/>
            <a:ext cx="12696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8"/>
          <p:cNvSpPr txBox="1"/>
          <p:nvPr>
            <p:ph type="title"/>
          </p:nvPr>
        </p:nvSpPr>
        <p:spPr>
          <a:xfrm>
            <a:off x="678775" y="335750"/>
            <a:ext cx="746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Summary of the model</a:t>
            </a:r>
            <a:endParaRPr/>
          </a:p>
        </p:txBody>
      </p:sp>
      <p:sp>
        <p:nvSpPr>
          <p:cNvPr id="750" name="Google Shape;750;p88"/>
          <p:cNvSpPr txBox="1"/>
          <p:nvPr/>
        </p:nvSpPr>
        <p:spPr>
          <a:xfrm>
            <a:off x="678775" y="1063650"/>
            <a:ext cx="7938000" cy="3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Montserrat"/>
                <a:ea typeface="Montserrat"/>
                <a:cs typeface="Montserrat"/>
                <a:sym typeface="Montserrat"/>
              </a:rPr>
              <a:t>Data Cleaning</a:t>
            </a:r>
            <a:r>
              <a:rPr b="1" lang="en" sz="1600">
                <a:solidFill>
                  <a:schemeClr val="dk2"/>
                </a:solidFill>
                <a:latin typeface="Montserrat"/>
                <a:ea typeface="Montserrat"/>
                <a:cs typeface="Montserrat"/>
                <a:sym typeface="Montserrat"/>
              </a:rPr>
              <a:t> </a:t>
            </a:r>
            <a:endParaRPr b="1" sz="16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Cleaned 45k articles → Dropped 10k duplicates and 2.7% noise</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2"/>
                </a:solidFill>
                <a:latin typeface="Montserrat"/>
                <a:ea typeface="Montserrat"/>
                <a:cs typeface="Montserrat"/>
                <a:sym typeface="Montserrat"/>
              </a:rPr>
              <a:t>Feature Engineering</a:t>
            </a:r>
            <a:r>
              <a:rPr lang="en"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TF-IDF (word/char n-grams) → 20k sparse  features</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VADER sentiment analysis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2"/>
                </a:solidFill>
                <a:latin typeface="Montserrat"/>
                <a:ea typeface="Montserrat"/>
                <a:cs typeface="Montserrat"/>
                <a:sym typeface="Montserrat"/>
              </a:rPr>
              <a:t>Model Training</a:t>
            </a:r>
            <a:endParaRPr b="1" sz="17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Logistic regression → 96% accuracy</a:t>
            </a:r>
            <a:endParaRPr sz="1500">
              <a:solidFill>
                <a:schemeClr val="dk2"/>
              </a:solidFill>
              <a:latin typeface="Montserrat"/>
              <a:ea typeface="Montserrat"/>
              <a:cs typeface="Montserrat"/>
              <a:sym typeface="Montserrat"/>
            </a:endParaRPr>
          </a:p>
          <a:p>
            <a:pPr indent="-323850" lvl="0" marL="457200" rtl="0" algn="l">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fine-tuned BERT model → 99% accuracy</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Plots</a:t>
            </a:r>
            <a:r>
              <a:rPr lang="en" sz="1600">
                <a:solidFill>
                  <a:schemeClr val="dk2"/>
                </a:solidFill>
                <a:latin typeface="Montserrat"/>
                <a:ea typeface="Montserrat"/>
                <a:cs typeface="Montserrat"/>
                <a:sym typeface="Montserrat"/>
              </a:rPr>
              <a:t> </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20+ publication-grade plots </a:t>
            </a:r>
            <a:r>
              <a:rPr lang="en" sz="1600">
                <a:solidFill>
                  <a:schemeClr val="dk2"/>
                </a:solidFill>
                <a:latin typeface="Montserrat"/>
                <a:ea typeface="Montserrat"/>
                <a:cs typeface="Montserrat"/>
                <a:sym typeface="Montserrat"/>
              </a:rPr>
              <a:t>(box, histograms, bar charts)</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9"/>
          <p:cNvSpPr txBox="1"/>
          <p:nvPr>
            <p:ph type="title"/>
          </p:nvPr>
        </p:nvSpPr>
        <p:spPr>
          <a:xfrm>
            <a:off x="860025" y="445025"/>
            <a:ext cx="74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Observations, Next Steps and </a:t>
            </a:r>
            <a:r>
              <a:rPr lang="en"/>
              <a:t>future directions for the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56" name="Google Shape;756;p89"/>
          <p:cNvSpPr txBox="1"/>
          <p:nvPr>
            <p:ph idx="8" type="subTitle"/>
          </p:nvPr>
        </p:nvSpPr>
        <p:spPr>
          <a:xfrm>
            <a:off x="318275" y="1595975"/>
            <a:ext cx="4141500" cy="28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t>Issues and Improvement</a:t>
            </a:r>
            <a:endParaRPr sz="2100"/>
          </a:p>
          <a:p>
            <a:pPr indent="-361950" lvl="0" marL="457200" rtl="0" algn="l">
              <a:spcBef>
                <a:spcPts val="0"/>
              </a:spcBef>
              <a:spcAft>
                <a:spcPts val="0"/>
              </a:spcAft>
              <a:buSzPts val="2100"/>
              <a:buChar char="-"/>
            </a:pPr>
            <a:r>
              <a:rPr lang="en" sz="2100"/>
              <a:t>Initial 99% accuracy </a:t>
            </a:r>
            <a:endParaRPr sz="2100"/>
          </a:p>
          <a:p>
            <a:pPr indent="-361950" lvl="0" marL="457200" rtl="0" algn="l">
              <a:spcBef>
                <a:spcPts val="0"/>
              </a:spcBef>
              <a:spcAft>
                <a:spcPts val="0"/>
              </a:spcAft>
              <a:buSzPts val="2100"/>
              <a:buChar char="-"/>
            </a:pPr>
            <a:r>
              <a:rPr lang="en" sz="2100"/>
              <a:t>Perform overfitting test</a:t>
            </a:r>
            <a:endParaRPr sz="2100"/>
          </a:p>
          <a:p>
            <a:pPr indent="-361950" lvl="0" marL="457200" rtl="0" algn="l">
              <a:spcBef>
                <a:spcPts val="0"/>
              </a:spcBef>
              <a:spcAft>
                <a:spcPts val="0"/>
              </a:spcAft>
              <a:buSzPts val="2100"/>
              <a:buChar char="-"/>
            </a:pPr>
            <a:r>
              <a:rPr lang="en" sz="2100"/>
              <a:t>Potential data leakage (train/test overlap)</a:t>
            </a:r>
            <a:endParaRPr sz="2100"/>
          </a:p>
          <a:p>
            <a:pPr indent="-361950" lvl="0" marL="457200" rtl="0" algn="l">
              <a:spcBef>
                <a:spcPts val="0"/>
              </a:spcBef>
              <a:spcAft>
                <a:spcPts val="0"/>
              </a:spcAft>
              <a:buSzPts val="2100"/>
              <a:buChar char="-"/>
            </a:pPr>
            <a:r>
              <a:rPr lang="en" sz="2100"/>
              <a:t>Re-train models → target 70-75% accuracy</a:t>
            </a:r>
            <a:endParaRPr sz="2100"/>
          </a:p>
        </p:txBody>
      </p:sp>
      <p:sp>
        <p:nvSpPr>
          <p:cNvPr id="757" name="Google Shape;757;p89"/>
          <p:cNvSpPr txBox="1"/>
          <p:nvPr/>
        </p:nvSpPr>
        <p:spPr>
          <a:xfrm>
            <a:off x="4745575" y="1594325"/>
            <a:ext cx="3998700" cy="28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Deployment</a:t>
            </a:r>
            <a:endParaRPr b="1" sz="2200">
              <a:solidFill>
                <a:schemeClr val="dk1"/>
              </a:solidFill>
              <a:latin typeface="Montserrat"/>
              <a:ea typeface="Montserrat"/>
              <a:cs typeface="Montserrat"/>
              <a:sym typeface="Montserrat"/>
            </a:endParaRPr>
          </a:p>
          <a:p>
            <a:pPr indent="-368300" lvl="0" marL="457200" rtl="0" algn="l">
              <a:spcBef>
                <a:spcPts val="0"/>
              </a:spcBef>
              <a:spcAft>
                <a:spcPts val="0"/>
              </a:spcAft>
              <a:buClr>
                <a:schemeClr val="dk1"/>
              </a:buClr>
              <a:buSzPts val="2200"/>
              <a:buFont typeface="Montserrat"/>
              <a:buChar char="-"/>
            </a:pPr>
            <a:r>
              <a:rPr lang="en" sz="2200">
                <a:solidFill>
                  <a:schemeClr val="dk1"/>
                </a:solidFill>
                <a:latin typeface="Montserrat"/>
                <a:ea typeface="Montserrat"/>
                <a:cs typeface="Montserrat"/>
                <a:sym typeface="Montserrat"/>
              </a:rPr>
              <a:t>Build web application </a:t>
            </a:r>
            <a:endParaRPr sz="2200">
              <a:solidFill>
                <a:schemeClr val="dk1"/>
              </a:solidFill>
              <a:latin typeface="Montserrat"/>
              <a:ea typeface="Montserrat"/>
              <a:cs typeface="Montserrat"/>
              <a:sym typeface="Montserrat"/>
            </a:endParaRPr>
          </a:p>
          <a:p>
            <a:pPr indent="-368300" lvl="0" marL="457200" rtl="0" algn="l">
              <a:spcBef>
                <a:spcPts val="0"/>
              </a:spcBef>
              <a:spcAft>
                <a:spcPts val="0"/>
              </a:spcAft>
              <a:buClr>
                <a:schemeClr val="dk1"/>
              </a:buClr>
              <a:buSzPts val="2200"/>
              <a:buFont typeface="Montserrat"/>
              <a:buChar char="-"/>
            </a:pPr>
            <a:r>
              <a:rPr lang="en" sz="2200">
                <a:solidFill>
                  <a:schemeClr val="dk1"/>
                </a:solidFill>
                <a:latin typeface="Montserrat"/>
                <a:ea typeface="Montserrat"/>
                <a:cs typeface="Montserrat"/>
                <a:sym typeface="Montserrat"/>
              </a:rPr>
              <a:t>Real-time analysis</a:t>
            </a:r>
            <a:endParaRPr sz="2200">
              <a:solidFill>
                <a:schemeClr val="dk1"/>
              </a:solidFill>
              <a:latin typeface="Montserrat"/>
              <a:ea typeface="Montserrat"/>
              <a:cs typeface="Montserrat"/>
              <a:sym typeface="Montserrat"/>
            </a:endParaRPr>
          </a:p>
          <a:p>
            <a:pPr indent="-368300" lvl="0" marL="457200" rtl="0" algn="l">
              <a:spcBef>
                <a:spcPts val="0"/>
              </a:spcBef>
              <a:spcAft>
                <a:spcPts val="0"/>
              </a:spcAft>
              <a:buClr>
                <a:schemeClr val="dk1"/>
              </a:buClr>
              <a:buSzPts val="2200"/>
              <a:buFont typeface="Montserrat"/>
              <a:buChar char="-"/>
            </a:pPr>
            <a:r>
              <a:rPr lang="en" sz="2200">
                <a:solidFill>
                  <a:schemeClr val="dk1"/>
                </a:solidFill>
                <a:latin typeface="Montserrat"/>
                <a:ea typeface="Montserrat"/>
                <a:cs typeface="Montserrat"/>
                <a:sym typeface="Montserrat"/>
              </a:rPr>
              <a:t>Confidence score and evidence highlight </a:t>
            </a:r>
            <a:endParaRPr sz="2200">
              <a:solidFill>
                <a:schemeClr val="dk1"/>
              </a:solidFill>
              <a:latin typeface="Montserrat"/>
              <a:ea typeface="Montserrat"/>
              <a:cs typeface="Montserrat"/>
              <a:sym typeface="Montserrat"/>
            </a:endParaRPr>
          </a:p>
        </p:txBody>
      </p:sp>
      <p:sp>
        <p:nvSpPr>
          <p:cNvPr id="758" name="Google Shape;758;p89"/>
          <p:cNvSpPr txBox="1"/>
          <p:nvPr/>
        </p:nvSpPr>
        <p:spPr>
          <a:xfrm>
            <a:off x="1686825" y="4132625"/>
            <a:ext cx="57912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b="1" lang="en" sz="1800">
                <a:solidFill>
                  <a:schemeClr val="dk2"/>
                </a:solidFill>
                <a:latin typeface="Montserrat"/>
                <a:ea typeface="Montserrat"/>
                <a:cs typeface="Montserrat"/>
                <a:sym typeface="Montserrat"/>
              </a:rPr>
              <a:t>This model is mainly for political news </a:t>
            </a:r>
            <a:endParaRPr b="1" sz="18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1000"/>
                                        <p:tgtEl>
                                          <p:spTgt spid="7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Acknowledgments</a:t>
            </a:r>
            <a:endParaRPr/>
          </a:p>
        </p:txBody>
      </p:sp>
      <p:sp>
        <p:nvSpPr>
          <p:cNvPr id="764" name="Google Shape;764;p90"/>
          <p:cNvSpPr txBox="1"/>
          <p:nvPr/>
        </p:nvSpPr>
        <p:spPr>
          <a:xfrm>
            <a:off x="539525" y="1116175"/>
            <a:ext cx="7678200" cy="3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Montserrat"/>
                <a:ea typeface="Montserrat"/>
                <a:cs typeface="Montserrat"/>
                <a:sym typeface="Montserrat"/>
              </a:rPr>
              <a:t>EDA &amp; QUALITY</a:t>
            </a:r>
            <a:endParaRPr b="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Harshika, Ousman, Lin, Sanskriti</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FEATURES</a:t>
            </a:r>
            <a:endParaRPr b="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Nancy, Kashvi, Adriena</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MODELS</a:t>
            </a:r>
            <a:endParaRPr b="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Kashvi (LogReg), Nancy/Lin/Adriena (BERT), Sanskriti/Ousman (CNN)</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VISUALIZATION</a:t>
            </a:r>
            <a:endParaRPr b="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Adriena</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Coach and Challenge Advisor</a:t>
            </a:r>
            <a:endParaRPr b="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Jenna and Abdul</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1"/>
          <p:cNvSpPr txBox="1"/>
          <p:nvPr>
            <p:ph type="title"/>
          </p:nvPr>
        </p:nvSpPr>
        <p:spPr>
          <a:xfrm>
            <a:off x="2823450" y="1710375"/>
            <a:ext cx="4075800" cy="14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   Thank you</a:t>
            </a:r>
            <a:r>
              <a:rPr lang="en" sz="4000"/>
              <a:t>!</a:t>
            </a:r>
            <a:r>
              <a:rPr lang="en" sz="3600"/>
              <a:t> </a:t>
            </a:r>
            <a:br>
              <a:rPr lang="en" sz="3600"/>
            </a:br>
            <a:r>
              <a:rPr lang="en" sz="3600"/>
              <a:t>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000"/>
                                        <p:tgtEl>
                                          <p:spTgt spid="7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1531650" y="339450"/>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514" name="Google Shape;514;p58"/>
          <p:cNvSpPr txBox="1"/>
          <p:nvPr>
            <p:ph idx="2" type="subTitle"/>
          </p:nvPr>
        </p:nvSpPr>
        <p:spPr>
          <a:xfrm>
            <a:off x="3375988" y="2189297"/>
            <a:ext cx="2015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t>Adriena Jiang</a:t>
            </a:r>
            <a:endParaRPr sz="1100"/>
          </a:p>
          <a:p>
            <a:pPr indent="0" lvl="0" marL="0" rtl="0" algn="ctr">
              <a:spcBef>
                <a:spcPts val="0"/>
              </a:spcBef>
              <a:spcAft>
                <a:spcPts val="0"/>
              </a:spcAft>
              <a:buNone/>
            </a:pPr>
            <a:r>
              <a:rPr lang="en" sz="1100"/>
              <a:t>Stony</a:t>
            </a:r>
            <a:r>
              <a:rPr lang="en" sz="1100"/>
              <a:t> Brook University</a:t>
            </a:r>
            <a:endParaRPr sz="1100"/>
          </a:p>
        </p:txBody>
      </p:sp>
      <p:sp>
        <p:nvSpPr>
          <p:cNvPr id="515" name="Google Shape;515;p58"/>
          <p:cNvSpPr txBox="1"/>
          <p:nvPr>
            <p:ph idx="6" type="subTitle"/>
          </p:nvPr>
        </p:nvSpPr>
        <p:spPr>
          <a:xfrm>
            <a:off x="5551150" y="2264309"/>
            <a:ext cx="2396700" cy="4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t>Ousman Bah</a:t>
            </a:r>
            <a:endParaRPr sz="1100"/>
          </a:p>
          <a:p>
            <a:pPr indent="0" lvl="0" marL="0" rtl="0" algn="ctr">
              <a:spcBef>
                <a:spcPts val="0"/>
              </a:spcBef>
              <a:spcAft>
                <a:spcPts val="0"/>
              </a:spcAft>
              <a:buNone/>
            </a:pPr>
            <a:r>
              <a:rPr lang="en" sz="1100"/>
              <a:t>Florida International University</a:t>
            </a:r>
            <a:endParaRPr sz="1100"/>
          </a:p>
        </p:txBody>
      </p:sp>
      <p:sp>
        <p:nvSpPr>
          <p:cNvPr id="516" name="Google Shape;516;p58"/>
          <p:cNvSpPr txBox="1"/>
          <p:nvPr>
            <p:ph idx="8" type="subTitle"/>
          </p:nvPr>
        </p:nvSpPr>
        <p:spPr>
          <a:xfrm>
            <a:off x="440075" y="4081873"/>
            <a:ext cx="2015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rPr>
              <a:t>Sanskriti Khadka</a:t>
            </a:r>
            <a:endParaRPr sz="1100">
              <a:solidFill>
                <a:schemeClr val="dk1"/>
              </a:solidFill>
            </a:endParaRPr>
          </a:p>
          <a:p>
            <a:pPr indent="0" lvl="0" marL="0" rtl="0" algn="ctr">
              <a:spcBef>
                <a:spcPts val="0"/>
              </a:spcBef>
              <a:spcAft>
                <a:spcPts val="0"/>
              </a:spcAft>
              <a:buClr>
                <a:schemeClr val="dk1"/>
              </a:buClr>
              <a:buSzPts val="1100"/>
              <a:buFont typeface="Arial"/>
              <a:buNone/>
            </a:pPr>
            <a:r>
              <a:rPr lang="en" sz="1100">
                <a:solidFill>
                  <a:schemeClr val="dk1"/>
                </a:solidFill>
              </a:rPr>
              <a:t>City College of New York</a:t>
            </a:r>
            <a:endParaRPr sz="1100">
              <a:solidFill>
                <a:schemeClr val="dk1"/>
              </a:solidFill>
            </a:endParaRPr>
          </a:p>
        </p:txBody>
      </p:sp>
      <p:sp>
        <p:nvSpPr>
          <p:cNvPr id="517" name="Google Shape;517;p58"/>
          <p:cNvSpPr txBox="1"/>
          <p:nvPr>
            <p:ph idx="13" type="subTitle"/>
          </p:nvPr>
        </p:nvSpPr>
        <p:spPr>
          <a:xfrm>
            <a:off x="2558875" y="4120961"/>
            <a:ext cx="2015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Kashvi Vijay</a:t>
            </a:r>
            <a:endParaRPr sz="1100"/>
          </a:p>
          <a:p>
            <a:pPr indent="0" lvl="0" marL="0" rtl="0" algn="ctr">
              <a:spcBef>
                <a:spcPts val="0"/>
              </a:spcBef>
              <a:spcAft>
                <a:spcPts val="0"/>
              </a:spcAft>
              <a:buClr>
                <a:schemeClr val="dk1"/>
              </a:buClr>
              <a:buSzPts val="1100"/>
              <a:buFont typeface="Arial"/>
              <a:buNone/>
            </a:pPr>
            <a:r>
              <a:rPr lang="en" sz="1100"/>
              <a:t>UT Austin</a:t>
            </a:r>
            <a:endParaRPr sz="1100"/>
          </a:p>
        </p:txBody>
      </p:sp>
      <p:sp>
        <p:nvSpPr>
          <p:cNvPr id="518" name="Google Shape;518;p58"/>
          <p:cNvSpPr txBox="1"/>
          <p:nvPr>
            <p:ph idx="4" type="subTitle"/>
          </p:nvPr>
        </p:nvSpPr>
        <p:spPr>
          <a:xfrm>
            <a:off x="4903325" y="4237200"/>
            <a:ext cx="1732800" cy="4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Nancy Huang</a:t>
            </a:r>
            <a:endParaRPr sz="1000"/>
          </a:p>
          <a:p>
            <a:pPr indent="0" lvl="0" marL="0" rtl="0" algn="ctr">
              <a:spcBef>
                <a:spcPts val="0"/>
              </a:spcBef>
              <a:spcAft>
                <a:spcPts val="0"/>
              </a:spcAft>
              <a:buNone/>
            </a:pPr>
            <a:r>
              <a:rPr lang="en" sz="1000"/>
              <a:t>Stony Brook University</a:t>
            </a:r>
            <a:endParaRPr sz="1000"/>
          </a:p>
        </p:txBody>
      </p:sp>
      <p:sp>
        <p:nvSpPr>
          <p:cNvPr id="519" name="Google Shape;519;p58"/>
          <p:cNvSpPr txBox="1"/>
          <p:nvPr>
            <p:ph idx="2" type="subTitle"/>
          </p:nvPr>
        </p:nvSpPr>
        <p:spPr>
          <a:xfrm>
            <a:off x="6688200" y="4120947"/>
            <a:ext cx="2015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Harshika Agrawal</a:t>
            </a:r>
            <a:br>
              <a:rPr lang="en" sz="1000"/>
            </a:br>
            <a:r>
              <a:rPr lang="en" sz="1000"/>
              <a:t>New Jersey Institute of Technology</a:t>
            </a:r>
            <a:endParaRPr sz="1000"/>
          </a:p>
        </p:txBody>
      </p:sp>
      <p:sp>
        <p:nvSpPr>
          <p:cNvPr id="520" name="Google Shape;520;p58"/>
          <p:cNvSpPr txBox="1"/>
          <p:nvPr>
            <p:ph idx="2" type="subTitle"/>
          </p:nvPr>
        </p:nvSpPr>
        <p:spPr>
          <a:xfrm>
            <a:off x="1200850" y="2170147"/>
            <a:ext cx="2015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t>Lin Zhang</a:t>
            </a:r>
            <a:endParaRPr sz="1100"/>
          </a:p>
          <a:p>
            <a:pPr indent="0" lvl="0" marL="0" rtl="0" algn="ctr">
              <a:spcBef>
                <a:spcPts val="0"/>
              </a:spcBef>
              <a:spcAft>
                <a:spcPts val="0"/>
              </a:spcAft>
              <a:buNone/>
            </a:pPr>
            <a:r>
              <a:rPr lang="en" sz="1100"/>
              <a:t>Lipscomb University</a:t>
            </a:r>
            <a:endParaRPr sz="1100"/>
          </a:p>
        </p:txBody>
      </p:sp>
      <p:pic>
        <p:nvPicPr>
          <p:cNvPr id="521" name="Google Shape;521;p58" title="headshot.jpg"/>
          <p:cNvPicPr preferRelativeResize="0"/>
          <p:nvPr/>
        </p:nvPicPr>
        <p:blipFill rotWithShape="1">
          <a:blip r:embed="rId3">
            <a:alphaModFix/>
          </a:blip>
          <a:srcRect b="15697" l="0" r="0" t="0"/>
          <a:stretch/>
        </p:blipFill>
        <p:spPr>
          <a:xfrm>
            <a:off x="1672988" y="994887"/>
            <a:ext cx="1071423" cy="1206675"/>
          </a:xfrm>
          <a:prstGeom prst="rect">
            <a:avLst/>
          </a:prstGeom>
          <a:noFill/>
          <a:ln>
            <a:noFill/>
          </a:ln>
        </p:spPr>
      </p:pic>
      <p:pic>
        <p:nvPicPr>
          <p:cNvPr id="522" name="Google Shape;522;p58" title="IMG_1850.JPG"/>
          <p:cNvPicPr preferRelativeResize="0"/>
          <p:nvPr/>
        </p:nvPicPr>
        <p:blipFill rotWithShape="1">
          <a:blip r:embed="rId4">
            <a:alphaModFix/>
          </a:blip>
          <a:srcRect b="20869" l="-30091" r="8658" t="18251"/>
          <a:stretch/>
        </p:blipFill>
        <p:spPr>
          <a:xfrm>
            <a:off x="5814975" y="1057613"/>
            <a:ext cx="1487775" cy="1206676"/>
          </a:xfrm>
          <a:prstGeom prst="rect">
            <a:avLst/>
          </a:prstGeom>
          <a:noFill/>
          <a:ln>
            <a:noFill/>
          </a:ln>
        </p:spPr>
      </p:pic>
      <p:pic>
        <p:nvPicPr>
          <p:cNvPr id="523" name="Google Shape;523;p58"/>
          <p:cNvPicPr preferRelativeResize="0"/>
          <p:nvPr/>
        </p:nvPicPr>
        <p:blipFill>
          <a:blip r:embed="rId5">
            <a:alphaModFix/>
          </a:blip>
          <a:stretch>
            <a:fillRect/>
          </a:stretch>
        </p:blipFill>
        <p:spPr>
          <a:xfrm>
            <a:off x="7018037" y="2821549"/>
            <a:ext cx="1445374" cy="1255075"/>
          </a:xfrm>
          <a:prstGeom prst="rect">
            <a:avLst/>
          </a:prstGeom>
          <a:noFill/>
          <a:ln>
            <a:noFill/>
          </a:ln>
        </p:spPr>
      </p:pic>
      <p:pic>
        <p:nvPicPr>
          <p:cNvPr id="524" name="Google Shape;524;p58"/>
          <p:cNvPicPr preferRelativeResize="0"/>
          <p:nvPr/>
        </p:nvPicPr>
        <p:blipFill>
          <a:blip r:embed="rId6">
            <a:alphaModFix/>
          </a:blip>
          <a:stretch>
            <a:fillRect/>
          </a:stretch>
        </p:blipFill>
        <p:spPr>
          <a:xfrm>
            <a:off x="3751051" y="975738"/>
            <a:ext cx="1265576" cy="1353300"/>
          </a:xfrm>
          <a:prstGeom prst="rect">
            <a:avLst/>
          </a:prstGeom>
          <a:noFill/>
          <a:ln>
            <a:noFill/>
          </a:ln>
        </p:spPr>
      </p:pic>
      <p:pic>
        <p:nvPicPr>
          <p:cNvPr id="525" name="Google Shape;525;p58" title="0.jpg"/>
          <p:cNvPicPr preferRelativeResize="0"/>
          <p:nvPr/>
        </p:nvPicPr>
        <p:blipFill>
          <a:blip r:embed="rId7">
            <a:alphaModFix/>
          </a:blip>
          <a:stretch>
            <a:fillRect/>
          </a:stretch>
        </p:blipFill>
        <p:spPr>
          <a:xfrm>
            <a:off x="844587" y="2845751"/>
            <a:ext cx="1206676" cy="1206676"/>
          </a:xfrm>
          <a:prstGeom prst="rect">
            <a:avLst/>
          </a:prstGeom>
          <a:noFill/>
          <a:ln>
            <a:noFill/>
          </a:ln>
        </p:spPr>
      </p:pic>
      <p:pic>
        <p:nvPicPr>
          <p:cNvPr id="526" name="Google Shape;526;p58" title="IMG_4214.JPG"/>
          <p:cNvPicPr preferRelativeResize="0"/>
          <p:nvPr/>
        </p:nvPicPr>
        <p:blipFill rotWithShape="1">
          <a:blip r:embed="rId8">
            <a:alphaModFix/>
          </a:blip>
          <a:srcRect b="24389" l="29746" r="29742" t="46386"/>
          <a:stretch/>
        </p:blipFill>
        <p:spPr>
          <a:xfrm>
            <a:off x="5082174" y="2845751"/>
            <a:ext cx="1375096" cy="1322650"/>
          </a:xfrm>
          <a:prstGeom prst="rect">
            <a:avLst/>
          </a:prstGeom>
          <a:noFill/>
          <a:ln>
            <a:noFill/>
          </a:ln>
        </p:spPr>
      </p:pic>
      <p:pic>
        <p:nvPicPr>
          <p:cNvPr id="527" name="Google Shape;527;p58" title="17957214-D941-49B3-922C-FF41F72429EF.jpeg"/>
          <p:cNvPicPr preferRelativeResize="0"/>
          <p:nvPr/>
        </p:nvPicPr>
        <p:blipFill rotWithShape="1">
          <a:blip r:embed="rId9">
            <a:alphaModFix/>
          </a:blip>
          <a:srcRect b="10078" l="0" r="14236" t="28051"/>
          <a:stretch/>
        </p:blipFill>
        <p:spPr>
          <a:xfrm>
            <a:off x="2879176" y="2845750"/>
            <a:ext cx="1375100" cy="132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9"/>
          <p:cNvSpPr txBox="1"/>
          <p:nvPr>
            <p:ph idx="1" type="body"/>
          </p:nvPr>
        </p:nvSpPr>
        <p:spPr>
          <a:xfrm>
            <a:off x="713250" y="11518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SemiBold"/>
                <a:ea typeface="Montserrat SemiBold"/>
                <a:cs typeface="Montserrat SemiBold"/>
                <a:sym typeface="Montserrat SemiBold"/>
              </a:rPr>
              <a:t>What We Built:</a:t>
            </a:r>
            <a:endParaRPr sz="1700">
              <a:solidFill>
                <a:schemeClr val="dk1"/>
              </a:solidFill>
              <a:latin typeface="Montserrat SemiBold"/>
              <a:ea typeface="Montserrat SemiBold"/>
              <a:cs typeface="Montserrat SemiBold"/>
              <a:sym typeface="Montserrat SemiBold"/>
            </a:endParaRPr>
          </a:p>
          <a:p>
            <a:pPr indent="-304800" lvl="0" marL="457200" rtl="0" algn="l">
              <a:spcBef>
                <a:spcPts val="1200"/>
              </a:spcBef>
              <a:spcAft>
                <a:spcPts val="0"/>
              </a:spcAft>
              <a:buClr>
                <a:schemeClr val="dk1"/>
              </a:buClr>
              <a:buSzPts val="1200"/>
              <a:buFont typeface="Arial"/>
              <a:buChar char="●"/>
            </a:pPr>
            <a:r>
              <a:rPr lang="en" sz="1200">
                <a:solidFill>
                  <a:schemeClr val="dk1"/>
                </a:solidFill>
              </a:rPr>
              <a:t>Designed and trained a model combining: </a:t>
            </a:r>
            <a:r>
              <a:rPr b="1" lang="en" sz="1200">
                <a:solidFill>
                  <a:schemeClr val="dk1"/>
                </a:solidFill>
              </a:rPr>
              <a:t>BERT</a:t>
            </a:r>
            <a:r>
              <a:rPr lang="en" sz="1200">
                <a:solidFill>
                  <a:schemeClr val="dk1"/>
                </a:solidFill>
              </a:rPr>
              <a:t> (deep learning language model) and </a:t>
            </a:r>
            <a:r>
              <a:rPr b="1" lang="en" sz="1200">
                <a:solidFill>
                  <a:schemeClr val="dk1"/>
                </a:solidFill>
              </a:rPr>
              <a:t>Logistic Regression</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lang="en" sz="1200">
                <a:solidFill>
                  <a:schemeClr val="dk1"/>
                </a:solidFill>
              </a:rPr>
              <a:t>Analyzes both </a:t>
            </a:r>
            <a:r>
              <a:rPr b="1" lang="en" sz="1200">
                <a:solidFill>
                  <a:schemeClr val="dk1"/>
                </a:solidFill>
              </a:rPr>
              <a:t>context and linguistic patterns</a:t>
            </a:r>
            <a:r>
              <a:rPr lang="en" sz="1200">
                <a:solidFill>
                  <a:schemeClr val="dk1"/>
                </a:solidFill>
              </a:rPr>
              <a:t> of online articles, outputs </a:t>
            </a:r>
            <a:r>
              <a:rPr b="1" lang="en" sz="1200">
                <a:solidFill>
                  <a:schemeClr val="dk1"/>
                </a:solidFill>
              </a:rPr>
              <a:t>Real</a:t>
            </a:r>
            <a:r>
              <a:rPr lang="en" sz="1200">
                <a:solidFill>
                  <a:schemeClr val="dk1"/>
                </a:solidFill>
              </a:rPr>
              <a:t> or </a:t>
            </a:r>
            <a:r>
              <a:rPr b="1" lang="en" sz="1200">
                <a:solidFill>
                  <a:schemeClr val="dk1"/>
                </a:solidFill>
              </a:rPr>
              <a:t>Fake</a:t>
            </a:r>
            <a:r>
              <a:rPr lang="en" sz="1200">
                <a:solidFill>
                  <a:schemeClr val="dk1"/>
                </a:solidFill>
              </a:rPr>
              <a:t> classification</a:t>
            </a:r>
            <a:endParaRPr sz="1700">
              <a:solidFill>
                <a:schemeClr val="dk1"/>
              </a:solidFill>
              <a:latin typeface="Montserrat SemiBold"/>
              <a:ea typeface="Montserrat SemiBold"/>
              <a:cs typeface="Montserrat SemiBold"/>
              <a:sym typeface="Montserrat SemiBold"/>
            </a:endParaRPr>
          </a:p>
          <a:p>
            <a:pPr indent="0" lvl="0" marL="0" rtl="0" algn="l">
              <a:spcBef>
                <a:spcPts val="1200"/>
              </a:spcBef>
              <a:spcAft>
                <a:spcPts val="0"/>
              </a:spcAft>
              <a:buNone/>
            </a:pPr>
            <a:r>
              <a:rPr lang="en" sz="1700">
                <a:solidFill>
                  <a:schemeClr val="dk1"/>
                </a:solidFill>
                <a:latin typeface="Montserrat SemiBold"/>
                <a:ea typeface="Montserrat SemiBold"/>
                <a:cs typeface="Montserrat SemiBold"/>
                <a:sym typeface="Montserrat SemiBold"/>
              </a:rPr>
              <a:t>Why It Matters: </a:t>
            </a:r>
            <a:endParaRPr sz="1700">
              <a:solidFill>
                <a:schemeClr val="dk1"/>
              </a:solidFill>
              <a:latin typeface="Montserrat SemiBold"/>
              <a:ea typeface="Montserrat SemiBold"/>
              <a:cs typeface="Montserrat SemiBold"/>
              <a:sym typeface="Montserrat SemiBold"/>
            </a:endParaRPr>
          </a:p>
          <a:p>
            <a:pPr indent="-304800" lvl="0" marL="457200" rtl="0" algn="l">
              <a:spcBef>
                <a:spcPts val="1200"/>
              </a:spcBef>
              <a:spcAft>
                <a:spcPts val="0"/>
              </a:spcAft>
              <a:buClr>
                <a:schemeClr val="dk1"/>
              </a:buClr>
              <a:buSzPts val="1200"/>
              <a:buFont typeface="Montserrat"/>
              <a:buChar char="●"/>
            </a:pPr>
            <a:r>
              <a:rPr lang="en" sz="1200">
                <a:solidFill>
                  <a:schemeClr val="dk1"/>
                </a:solidFill>
              </a:rPr>
              <a:t>Supports safer, more trustworthy digital environments</a:t>
            </a:r>
            <a:endParaRPr sz="1200">
              <a:solidFill>
                <a:schemeClr val="dk1"/>
              </a:solidFill>
            </a:endParaRPr>
          </a:p>
          <a:p>
            <a:pPr indent="0" lvl="0" marL="0" rtl="0" algn="l">
              <a:spcBef>
                <a:spcPts val="1200"/>
              </a:spcBef>
              <a:spcAft>
                <a:spcPts val="0"/>
              </a:spcAft>
              <a:buNone/>
            </a:pPr>
            <a:r>
              <a:rPr lang="en" sz="1700">
                <a:solidFill>
                  <a:schemeClr val="dk1"/>
                </a:solidFill>
                <a:latin typeface="Montserrat SemiBold"/>
                <a:ea typeface="Montserrat SemiBold"/>
                <a:cs typeface="Montserrat SemiBold"/>
                <a:sym typeface="Montserrat SemiBold"/>
              </a:rPr>
              <a:t>Value for Accenture:</a:t>
            </a:r>
            <a:endParaRPr sz="1700">
              <a:solidFill>
                <a:schemeClr val="dk1"/>
              </a:solidFill>
              <a:latin typeface="Montserrat SemiBold"/>
              <a:ea typeface="Montserrat SemiBold"/>
              <a:cs typeface="Montserrat SemiBold"/>
              <a:sym typeface="Montserrat SemiBold"/>
            </a:endParaRPr>
          </a:p>
          <a:p>
            <a:pPr indent="-311150" lvl="0" marL="457200" rtl="0" algn="l">
              <a:spcBef>
                <a:spcPts val="1200"/>
              </a:spcBef>
              <a:spcAft>
                <a:spcPts val="0"/>
              </a:spcAft>
              <a:buSzPts val="1300"/>
              <a:buFont typeface="Montserrat SemiBold"/>
              <a:buChar char="●"/>
            </a:pPr>
            <a:r>
              <a:rPr lang="en" sz="1200">
                <a:solidFill>
                  <a:schemeClr val="dk1"/>
                </a:solidFill>
              </a:rPr>
              <a:t>Directly aligns with Responsible AI initiatives</a:t>
            </a:r>
            <a:endParaRPr sz="1200">
              <a:solidFill>
                <a:schemeClr val="dk1"/>
              </a:solidFill>
            </a:endParaRPr>
          </a:p>
          <a:p>
            <a:pPr indent="-311150" lvl="0" marL="457200" rtl="0" algn="l">
              <a:spcBef>
                <a:spcPts val="0"/>
              </a:spcBef>
              <a:spcAft>
                <a:spcPts val="0"/>
              </a:spcAft>
              <a:buSzPts val="1300"/>
              <a:buFont typeface="Montserrat SemiBold"/>
              <a:buChar char="●"/>
            </a:pPr>
            <a:r>
              <a:rPr lang="en" sz="1200">
                <a:solidFill>
                  <a:schemeClr val="dk1"/>
                </a:solidFill>
              </a:rPr>
              <a:t>Strengthens Digital Trust offerings for clients</a:t>
            </a:r>
            <a:endParaRPr sz="1200">
              <a:solidFill>
                <a:schemeClr val="dk1"/>
              </a:solidFill>
            </a:endParaRPr>
          </a:p>
          <a:p>
            <a:pPr indent="-311150" lvl="0" marL="457200" rtl="0" algn="l">
              <a:spcBef>
                <a:spcPts val="0"/>
              </a:spcBef>
              <a:spcAft>
                <a:spcPts val="0"/>
              </a:spcAft>
              <a:buSzPts val="1300"/>
              <a:buFont typeface="Montserrat SemiBold"/>
              <a:buChar char="●"/>
            </a:pPr>
            <a:r>
              <a:rPr lang="en" sz="1200">
                <a:solidFill>
                  <a:schemeClr val="dk1"/>
                </a:solidFill>
              </a:rPr>
              <a:t>Automates content verification and risk detection</a:t>
            </a:r>
            <a:endParaRPr sz="1800">
              <a:solidFill>
                <a:schemeClr val="dk1"/>
              </a:solidFill>
            </a:endParaRPr>
          </a:p>
          <a:p>
            <a:pPr indent="0" lvl="0" marL="0" rtl="0" algn="l">
              <a:spcBef>
                <a:spcPts val="1200"/>
              </a:spcBef>
              <a:spcAft>
                <a:spcPts val="1200"/>
              </a:spcAft>
              <a:buNone/>
            </a:pPr>
            <a:r>
              <a:t/>
            </a:r>
            <a:endParaRPr sz="1700">
              <a:solidFill>
                <a:schemeClr val="dk1"/>
              </a:solidFill>
              <a:latin typeface="Montserrat SemiBold"/>
              <a:ea typeface="Montserrat SemiBold"/>
              <a:cs typeface="Montserrat SemiBold"/>
              <a:sym typeface="Montserrat SemiBold"/>
            </a:endParaRPr>
          </a:p>
        </p:txBody>
      </p:sp>
      <p:sp>
        <p:nvSpPr>
          <p:cNvPr id="533" name="Google Shape;533;p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Summary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60"/>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539" name="Google Shape;539;p60"/>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713250" y="40017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545" name="Google Shape;545;p61"/>
          <p:cNvSpPr txBox="1"/>
          <p:nvPr>
            <p:ph idx="1" type="body"/>
          </p:nvPr>
        </p:nvSpPr>
        <p:spPr>
          <a:xfrm>
            <a:off x="713250" y="10177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team we performed various exploratory data analysis techniques such as:</a:t>
            </a:r>
            <a:endParaRPr/>
          </a:p>
          <a:p>
            <a:pPr indent="-342900" lvl="0" marL="457200" rtl="0" algn="l">
              <a:spcBef>
                <a:spcPts val="1200"/>
              </a:spcBef>
              <a:spcAft>
                <a:spcPts val="0"/>
              </a:spcAft>
              <a:buSzPts val="1800"/>
              <a:buChar char="●"/>
            </a:pPr>
            <a:r>
              <a:rPr lang="en"/>
              <a:t>Word Lengths</a:t>
            </a:r>
            <a:endParaRPr/>
          </a:p>
          <a:p>
            <a:pPr indent="-342900" lvl="0" marL="457200" rtl="0" algn="l">
              <a:spcBef>
                <a:spcPts val="0"/>
              </a:spcBef>
              <a:spcAft>
                <a:spcPts val="0"/>
              </a:spcAft>
              <a:buSzPts val="1800"/>
              <a:buChar char="●"/>
            </a:pPr>
            <a:r>
              <a:rPr lang="en"/>
              <a:t>Article Ending With ‘...’</a:t>
            </a:r>
            <a:endParaRPr/>
          </a:p>
          <a:p>
            <a:pPr indent="-342900" lvl="0" marL="457200" rtl="0" algn="l">
              <a:spcBef>
                <a:spcPts val="0"/>
              </a:spcBef>
              <a:spcAft>
                <a:spcPts val="0"/>
              </a:spcAft>
              <a:buSzPts val="1800"/>
              <a:buChar char="●"/>
            </a:pPr>
            <a:r>
              <a:rPr lang="en"/>
              <a:t>Missing Values + Blank Text</a:t>
            </a:r>
            <a:endParaRPr/>
          </a:p>
          <a:p>
            <a:pPr indent="-342900" lvl="0" marL="457200" rtl="0" algn="l">
              <a:spcBef>
                <a:spcPts val="0"/>
              </a:spcBef>
              <a:spcAft>
                <a:spcPts val="0"/>
              </a:spcAft>
              <a:buSzPts val="1800"/>
              <a:buChar char="●"/>
            </a:pPr>
            <a:r>
              <a:rPr lang="en"/>
              <a:t>Duplicate Entries</a:t>
            </a:r>
            <a:endParaRPr/>
          </a:p>
          <a:p>
            <a:pPr indent="-342900" lvl="0" marL="457200" rtl="0" algn="l">
              <a:spcBef>
                <a:spcPts val="0"/>
              </a:spcBef>
              <a:spcAft>
                <a:spcPts val="0"/>
              </a:spcAft>
              <a:buSzPts val="1800"/>
              <a:buChar char="●"/>
            </a:pPr>
            <a:r>
              <a:rPr lang="en"/>
              <a:t>Unique Words</a:t>
            </a:r>
            <a:endParaRPr/>
          </a:p>
          <a:p>
            <a:pPr indent="-342900" lvl="0" marL="457200" rtl="0" algn="l">
              <a:spcBef>
                <a:spcPts val="0"/>
              </a:spcBef>
              <a:spcAft>
                <a:spcPts val="0"/>
              </a:spcAft>
              <a:buSzPts val="1800"/>
              <a:buChar char="●"/>
            </a:pPr>
            <a:r>
              <a:rPr lang="en"/>
              <a:t>English Detection</a:t>
            </a:r>
            <a:endParaRPr/>
          </a:p>
          <a:p>
            <a:pPr indent="-342900" lvl="0" marL="457200" rtl="0" algn="l">
              <a:spcBef>
                <a:spcPts val="0"/>
              </a:spcBef>
              <a:spcAft>
                <a:spcPts val="0"/>
              </a:spcAft>
              <a:buSzPts val="1800"/>
              <a:buChar char="●"/>
            </a:pPr>
            <a:r>
              <a:rPr lang="en"/>
              <a:t>Sentiment</a:t>
            </a:r>
            <a:endParaRPr/>
          </a:p>
          <a:p>
            <a:pPr indent="-342900" lvl="0" marL="457200" rtl="0" algn="l">
              <a:spcBef>
                <a:spcPts val="0"/>
              </a:spcBef>
              <a:spcAft>
                <a:spcPts val="0"/>
              </a:spcAft>
              <a:buSzPts val="1800"/>
              <a:buChar char="●"/>
            </a:pPr>
            <a:r>
              <a:rPr lang="en"/>
              <a:t>Subject</a:t>
            </a:r>
            <a:endParaRPr/>
          </a:p>
          <a:p>
            <a:pPr indent="-342900" lvl="0" marL="457200" rtl="0" algn="l">
              <a:spcBef>
                <a:spcPts val="0"/>
              </a:spcBef>
              <a:spcAft>
                <a:spcPts val="0"/>
              </a:spcAft>
              <a:buSzPts val="1800"/>
              <a:buChar char="●"/>
            </a:pPr>
            <a:r>
              <a:rPr lang="en"/>
              <a:t>Date Format</a:t>
            </a:r>
            <a:endParaRPr/>
          </a:p>
          <a:p>
            <a:pPr indent="-342900" lvl="0" marL="457200" rtl="0" algn="l">
              <a:spcBef>
                <a:spcPts val="0"/>
              </a:spcBef>
              <a:spcAft>
                <a:spcPts val="0"/>
              </a:spcAft>
              <a:buSzPts val="1800"/>
              <a:buChar char="●"/>
            </a:pPr>
            <a:r>
              <a:rPr lang="en"/>
              <a:t>Source + URL</a:t>
            </a:r>
            <a:endParaRPr/>
          </a:p>
          <a:p>
            <a:pPr indent="-342900" lvl="0" marL="457200" rtl="0" algn="l">
              <a:spcBef>
                <a:spcPts val="0"/>
              </a:spcBef>
              <a:spcAft>
                <a:spcPts val="0"/>
              </a:spcAft>
              <a:buSzPts val="1800"/>
              <a:buChar char="●"/>
            </a:pPr>
            <a:r>
              <a:rPr lang="en"/>
              <a:t>Author Bylines</a:t>
            </a:r>
            <a:endParaRPr/>
          </a:p>
          <a:p>
            <a:pPr indent="-342900" lvl="0" marL="457200" rtl="0" algn="l">
              <a:spcBef>
                <a:spcPts val="0"/>
              </a:spcBef>
              <a:spcAft>
                <a:spcPts val="0"/>
              </a:spcAft>
              <a:buSzPts val="1800"/>
              <a:buChar char="●"/>
            </a:pPr>
            <a:r>
              <a:rPr lang="en"/>
              <a:t>Stop Words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find?</a:t>
            </a:r>
            <a:endParaRPr/>
          </a:p>
        </p:txBody>
      </p:sp>
      <p:sp>
        <p:nvSpPr>
          <p:cNvPr id="551" name="Google Shape;551;p6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Fake news were slightly </a:t>
            </a:r>
            <a:r>
              <a:rPr b="1" lang="en"/>
              <a:t>longer</a:t>
            </a:r>
            <a:r>
              <a:rPr lang="en"/>
              <a:t> than true news!</a:t>
            </a:r>
            <a:endParaRPr/>
          </a:p>
          <a:p>
            <a:pPr indent="-298450" lvl="1" marL="914400" rtl="0" algn="l">
              <a:spcBef>
                <a:spcPts val="0"/>
              </a:spcBef>
              <a:spcAft>
                <a:spcPts val="0"/>
              </a:spcAft>
              <a:buSzPts val="1100"/>
              <a:buChar char="○"/>
            </a:pPr>
            <a:r>
              <a:rPr lang="en" sz="1100"/>
              <a:t>Fake articles have a </a:t>
            </a:r>
            <a:r>
              <a:rPr b="1" lang="en" sz="1100"/>
              <a:t>mean</a:t>
            </a:r>
            <a:r>
              <a:rPr lang="en" sz="1100"/>
              <a:t> of </a:t>
            </a:r>
            <a:r>
              <a:rPr b="1" lang="en" sz="1100"/>
              <a:t>423.198</a:t>
            </a:r>
            <a:r>
              <a:rPr lang="en" sz="1100"/>
              <a:t> words per article and a </a:t>
            </a:r>
            <a:r>
              <a:rPr b="1" lang="en" sz="1100"/>
              <a:t>median</a:t>
            </a:r>
            <a:r>
              <a:rPr lang="en" sz="1100"/>
              <a:t> of </a:t>
            </a:r>
            <a:r>
              <a:rPr b="1" lang="en" sz="1100"/>
              <a:t>363 </a:t>
            </a:r>
            <a:r>
              <a:rPr lang="en" sz="1100"/>
              <a:t>words per article.</a:t>
            </a:r>
            <a:endParaRPr sz="1100"/>
          </a:p>
          <a:p>
            <a:pPr indent="-298450" lvl="1" marL="914400" rtl="0" algn="l">
              <a:spcBef>
                <a:spcPts val="0"/>
              </a:spcBef>
              <a:spcAft>
                <a:spcPts val="0"/>
              </a:spcAft>
              <a:buSzPts val="1100"/>
              <a:buChar char="○"/>
            </a:pPr>
            <a:r>
              <a:rPr lang="en" sz="1100">
                <a:solidFill>
                  <a:schemeClr val="dk1"/>
                </a:solidFill>
              </a:rPr>
              <a:t>Real articles have a </a:t>
            </a:r>
            <a:r>
              <a:rPr b="1" lang="en" sz="1100">
                <a:solidFill>
                  <a:schemeClr val="dk1"/>
                </a:solidFill>
              </a:rPr>
              <a:t>mean</a:t>
            </a:r>
            <a:r>
              <a:rPr lang="en" sz="1100">
                <a:solidFill>
                  <a:schemeClr val="dk1"/>
                </a:solidFill>
              </a:rPr>
              <a:t> of </a:t>
            </a:r>
            <a:r>
              <a:rPr b="1" lang="en" sz="1100">
                <a:solidFill>
                  <a:schemeClr val="dk1"/>
                </a:solidFill>
              </a:rPr>
              <a:t>385.640</a:t>
            </a:r>
            <a:r>
              <a:rPr lang="en" sz="1100">
                <a:solidFill>
                  <a:schemeClr val="dk1"/>
                </a:solidFill>
              </a:rPr>
              <a:t> words per article and a </a:t>
            </a:r>
            <a:r>
              <a:rPr b="1" lang="en" sz="1100">
                <a:solidFill>
                  <a:schemeClr val="dk1"/>
                </a:solidFill>
              </a:rPr>
              <a:t>median</a:t>
            </a:r>
            <a:r>
              <a:rPr lang="en" sz="1100">
                <a:solidFill>
                  <a:schemeClr val="dk1"/>
                </a:solidFill>
              </a:rPr>
              <a:t> of </a:t>
            </a:r>
            <a:r>
              <a:rPr b="1" lang="en" sz="1100">
                <a:solidFill>
                  <a:schemeClr val="dk1"/>
                </a:solidFill>
              </a:rPr>
              <a:t>359</a:t>
            </a:r>
            <a:r>
              <a:rPr lang="en" sz="1100">
                <a:solidFill>
                  <a:schemeClr val="dk1"/>
                </a:solidFill>
              </a:rPr>
              <a:t> words per article.</a:t>
            </a:r>
            <a:endParaRPr sz="1100">
              <a:solidFill>
                <a:schemeClr val="dk1"/>
              </a:solidFill>
            </a:endParaRPr>
          </a:p>
          <a:p>
            <a:pPr indent="-342900" lvl="0" marL="457200" rtl="0" algn="l">
              <a:spcBef>
                <a:spcPts val="0"/>
              </a:spcBef>
              <a:spcAft>
                <a:spcPts val="0"/>
              </a:spcAft>
              <a:buSzPts val="1800"/>
              <a:buChar char="●"/>
            </a:pPr>
            <a:r>
              <a:rPr lang="en">
                <a:solidFill>
                  <a:schemeClr val="dk1"/>
                </a:solidFill>
              </a:rPr>
              <a:t>Fake dataset</a:t>
            </a:r>
            <a:r>
              <a:rPr b="1" lang="en">
                <a:solidFill>
                  <a:schemeClr val="dk1"/>
                </a:solidFill>
              </a:rPr>
              <a:t> </a:t>
            </a:r>
            <a:r>
              <a:rPr lang="en">
                <a:solidFill>
                  <a:schemeClr val="dk1"/>
                </a:solidFill>
              </a:rPr>
              <a:t>contained </a:t>
            </a:r>
            <a:r>
              <a:rPr b="1" lang="en">
                <a:solidFill>
                  <a:schemeClr val="dk1"/>
                </a:solidFill>
              </a:rPr>
              <a:t>630</a:t>
            </a:r>
            <a:r>
              <a:rPr lang="en">
                <a:solidFill>
                  <a:schemeClr val="dk1"/>
                </a:solidFill>
              </a:rPr>
              <a:t> </a:t>
            </a:r>
            <a:r>
              <a:rPr b="1" lang="en">
                <a:solidFill>
                  <a:schemeClr val="dk1"/>
                </a:solidFill>
              </a:rPr>
              <a:t>blank</a:t>
            </a:r>
            <a:r>
              <a:rPr lang="en">
                <a:solidFill>
                  <a:schemeClr val="dk1"/>
                </a:solidFill>
              </a:rPr>
              <a:t> articles. Real dataset</a:t>
            </a:r>
            <a:r>
              <a:rPr b="1" lang="en">
                <a:solidFill>
                  <a:schemeClr val="dk1"/>
                </a:solidFill>
              </a:rPr>
              <a:t> </a:t>
            </a:r>
            <a:r>
              <a:rPr lang="en">
                <a:solidFill>
                  <a:schemeClr val="dk1"/>
                </a:solidFill>
              </a:rPr>
              <a:t>contained </a:t>
            </a:r>
            <a:r>
              <a:rPr b="1" lang="en">
                <a:solidFill>
                  <a:schemeClr val="dk1"/>
                </a:solidFill>
              </a:rPr>
              <a:t>1 blank</a:t>
            </a:r>
            <a:r>
              <a:rPr lang="en">
                <a:solidFill>
                  <a:schemeClr val="dk1"/>
                </a:solidFill>
              </a:rPr>
              <a:t> article.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None of the articles had missing values.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Fake news contained </a:t>
            </a:r>
            <a:r>
              <a:rPr b="1" lang="en">
                <a:solidFill>
                  <a:schemeClr val="dk1"/>
                </a:solidFill>
              </a:rPr>
              <a:t>10,671 duplicates </a:t>
            </a:r>
            <a:r>
              <a:rPr lang="en">
                <a:solidFill>
                  <a:schemeClr val="dk1"/>
                </a:solidFill>
              </a:rPr>
              <a:t>and real news contained </a:t>
            </a:r>
            <a:r>
              <a:rPr b="1" lang="en">
                <a:solidFill>
                  <a:schemeClr val="dk1"/>
                </a:solidFill>
              </a:rPr>
              <a:t>427 duplicates</a:t>
            </a:r>
            <a:r>
              <a:rPr lang="en">
                <a:solidFill>
                  <a:schemeClr val="dk1"/>
                </a:solidFill>
              </a:rPr>
              <a:t>!</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557" name="Google Shape;557;p63"/>
          <p:cNvSpPr txBox="1"/>
          <p:nvPr>
            <p:ph idx="1" type="body"/>
          </p:nvPr>
        </p:nvSpPr>
        <p:spPr>
          <a:xfrm>
            <a:off x="713250" y="1272925"/>
            <a:ext cx="35481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Finding:</a:t>
            </a:r>
            <a:r>
              <a:rPr lang="en"/>
              <a:t> Fake articles were more negative while true articles leaned positive.</a:t>
            </a:r>
            <a:endParaRPr/>
          </a:p>
          <a:p>
            <a:pPr indent="-342900" lvl="0" marL="457200" rtl="0" algn="l">
              <a:spcBef>
                <a:spcPts val="0"/>
              </a:spcBef>
              <a:spcAft>
                <a:spcPts val="0"/>
              </a:spcAft>
              <a:buSzPts val="1800"/>
              <a:buChar char="●"/>
            </a:pPr>
            <a:r>
              <a:rPr b="1" lang="en"/>
              <a:t>Fake articles</a:t>
            </a:r>
            <a:r>
              <a:rPr lang="en"/>
              <a:t> </a:t>
            </a:r>
            <a:r>
              <a:rPr b="1" lang="en"/>
              <a:t>median</a:t>
            </a:r>
            <a:r>
              <a:rPr lang="en"/>
              <a:t> sentiment is approximately </a:t>
            </a:r>
            <a:r>
              <a:rPr b="1" lang="en"/>
              <a:t>-0.4</a:t>
            </a:r>
            <a:r>
              <a:rPr lang="en"/>
              <a:t>.</a:t>
            </a:r>
            <a:endParaRPr/>
          </a:p>
          <a:p>
            <a:pPr indent="-342900" lvl="0" marL="457200" rtl="0" algn="l">
              <a:spcBef>
                <a:spcPts val="0"/>
              </a:spcBef>
              <a:spcAft>
                <a:spcPts val="0"/>
              </a:spcAft>
              <a:buSzPts val="1800"/>
              <a:buChar char="●"/>
            </a:pPr>
            <a:r>
              <a:rPr b="1" lang="en"/>
              <a:t>Real articles</a:t>
            </a:r>
            <a:r>
              <a:rPr lang="en"/>
              <a:t> </a:t>
            </a:r>
            <a:r>
              <a:rPr b="1" lang="en"/>
              <a:t>median</a:t>
            </a:r>
            <a:r>
              <a:rPr lang="en"/>
              <a:t> sentiment is approximately </a:t>
            </a:r>
            <a:r>
              <a:rPr b="1" lang="en"/>
              <a:t>0.7</a:t>
            </a:r>
            <a:r>
              <a:rPr lang="en"/>
              <a:t>.</a:t>
            </a:r>
            <a:endParaRPr/>
          </a:p>
          <a:p>
            <a:pPr indent="-342900" lvl="0" marL="457200" rtl="0" algn="l">
              <a:spcBef>
                <a:spcPts val="0"/>
              </a:spcBef>
              <a:spcAft>
                <a:spcPts val="0"/>
              </a:spcAft>
              <a:buSzPts val="1800"/>
              <a:buChar char="●"/>
            </a:pPr>
            <a:r>
              <a:rPr b="1" lang="en"/>
              <a:t>Why?</a:t>
            </a:r>
            <a:r>
              <a:rPr lang="en"/>
              <a:t> Fake articles tend to contain text that spoke poorly on someone/something</a:t>
            </a:r>
            <a:r>
              <a:rPr lang="en"/>
              <a:t>. This is helpful in modeling as it can help differentiate fake news from true news. I.e., news with negative sentiment are more </a:t>
            </a:r>
            <a:r>
              <a:rPr lang="en"/>
              <a:t>likely</a:t>
            </a:r>
            <a:r>
              <a:rPr lang="en"/>
              <a:t> to be fake!</a:t>
            </a:r>
            <a:endParaRPr/>
          </a:p>
          <a:p>
            <a:pPr indent="-342900" lvl="0" marL="457200" rtl="0" algn="l">
              <a:spcBef>
                <a:spcPts val="0"/>
              </a:spcBef>
              <a:spcAft>
                <a:spcPts val="0"/>
              </a:spcAft>
              <a:buSzPts val="1800"/>
              <a:buChar char="●"/>
            </a:pPr>
            <a:r>
              <a:rPr b="1" lang="en"/>
              <a:t>Decision!</a:t>
            </a:r>
            <a:r>
              <a:rPr lang="en"/>
              <a:t> As a team we chose to keep these articles in our dataset. </a:t>
            </a:r>
            <a:endParaRPr/>
          </a:p>
        </p:txBody>
      </p:sp>
      <p:pic>
        <p:nvPicPr>
          <p:cNvPr id="558" name="Google Shape;558;p63"/>
          <p:cNvPicPr preferRelativeResize="0"/>
          <p:nvPr/>
        </p:nvPicPr>
        <p:blipFill>
          <a:blip r:embed="rId3">
            <a:alphaModFix/>
          </a:blip>
          <a:stretch>
            <a:fillRect/>
          </a:stretch>
        </p:blipFill>
        <p:spPr>
          <a:xfrm>
            <a:off x="4817001" y="1427925"/>
            <a:ext cx="3686899" cy="2437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